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92697" r:id="rId1"/>
  </p:sldMasterIdLst>
  <p:notesMasterIdLst>
    <p:notesMasterId r:id="rId10"/>
  </p:notesMasterIdLst>
  <p:handoutMasterIdLst>
    <p:handoutMasterId r:id="rId11"/>
  </p:handoutMasterIdLst>
  <p:sldIdLst>
    <p:sldId id="423" r:id="rId2"/>
    <p:sldId id="432" r:id="rId3"/>
    <p:sldId id="426" r:id="rId4"/>
    <p:sldId id="427" r:id="rId5"/>
    <p:sldId id="428" r:id="rId6"/>
    <p:sldId id="429" r:id="rId7"/>
    <p:sldId id="430" r:id="rId8"/>
    <p:sldId id="431" r:id="rId9"/>
  </p:sldIdLst>
  <p:sldSz cx="9144000" cy="6858000" type="screen4x3"/>
  <p:notesSz cx="6797675" cy="9926638"/>
  <p:defaultTextStyle>
    <a:defPPr>
      <a:defRPr lang="ko-KR"/>
    </a:defPPr>
    <a:lvl1pPr algn="l" rtl="0" fontAlgn="base" latinLnBrk="1">
      <a:spcBef>
        <a:spcPct val="50000"/>
      </a:spcBef>
      <a:spcAft>
        <a:spcPct val="0"/>
      </a:spcAft>
      <a:buFont typeface="Wingdings" pitchFamily="2" charset="2"/>
      <a:defRPr kumimoji="1" sz="1400" b="1" kern="1200">
        <a:solidFill>
          <a:schemeClr val="tx1"/>
        </a:solidFill>
        <a:latin typeface="HY중고딕" pitchFamily="18" charset="-127"/>
        <a:ea typeface="HY중고딕" pitchFamily="18" charset="-127"/>
        <a:cs typeface="+mn-cs"/>
      </a:defRPr>
    </a:lvl1pPr>
    <a:lvl2pPr marL="457200" algn="l" rtl="0" fontAlgn="base" latinLnBrk="1">
      <a:spcBef>
        <a:spcPct val="50000"/>
      </a:spcBef>
      <a:spcAft>
        <a:spcPct val="0"/>
      </a:spcAft>
      <a:buFont typeface="Wingdings" pitchFamily="2" charset="2"/>
      <a:defRPr kumimoji="1" sz="1400" b="1" kern="1200">
        <a:solidFill>
          <a:schemeClr val="tx1"/>
        </a:solidFill>
        <a:latin typeface="HY중고딕" pitchFamily="18" charset="-127"/>
        <a:ea typeface="HY중고딕" pitchFamily="18" charset="-127"/>
        <a:cs typeface="+mn-cs"/>
      </a:defRPr>
    </a:lvl2pPr>
    <a:lvl3pPr marL="914400" algn="l" rtl="0" fontAlgn="base" latinLnBrk="1">
      <a:spcBef>
        <a:spcPct val="50000"/>
      </a:spcBef>
      <a:spcAft>
        <a:spcPct val="0"/>
      </a:spcAft>
      <a:buFont typeface="Wingdings" pitchFamily="2" charset="2"/>
      <a:defRPr kumimoji="1" sz="1400" b="1" kern="1200">
        <a:solidFill>
          <a:schemeClr val="tx1"/>
        </a:solidFill>
        <a:latin typeface="HY중고딕" pitchFamily="18" charset="-127"/>
        <a:ea typeface="HY중고딕" pitchFamily="18" charset="-127"/>
        <a:cs typeface="+mn-cs"/>
      </a:defRPr>
    </a:lvl3pPr>
    <a:lvl4pPr marL="1371600" algn="l" rtl="0" fontAlgn="base" latinLnBrk="1">
      <a:spcBef>
        <a:spcPct val="50000"/>
      </a:spcBef>
      <a:spcAft>
        <a:spcPct val="0"/>
      </a:spcAft>
      <a:buFont typeface="Wingdings" pitchFamily="2" charset="2"/>
      <a:defRPr kumimoji="1" sz="1400" b="1" kern="1200">
        <a:solidFill>
          <a:schemeClr val="tx1"/>
        </a:solidFill>
        <a:latin typeface="HY중고딕" pitchFamily="18" charset="-127"/>
        <a:ea typeface="HY중고딕" pitchFamily="18" charset="-127"/>
        <a:cs typeface="+mn-cs"/>
      </a:defRPr>
    </a:lvl4pPr>
    <a:lvl5pPr marL="1828800" algn="l" rtl="0" fontAlgn="base" latinLnBrk="1">
      <a:spcBef>
        <a:spcPct val="50000"/>
      </a:spcBef>
      <a:spcAft>
        <a:spcPct val="0"/>
      </a:spcAft>
      <a:buFont typeface="Wingdings" pitchFamily="2" charset="2"/>
      <a:defRPr kumimoji="1" sz="1400" b="1" kern="1200">
        <a:solidFill>
          <a:schemeClr val="tx1"/>
        </a:solidFill>
        <a:latin typeface="HY중고딕" pitchFamily="18" charset="-127"/>
        <a:ea typeface="HY중고딕" pitchFamily="18" charset="-127"/>
        <a:cs typeface="+mn-cs"/>
      </a:defRPr>
    </a:lvl5pPr>
    <a:lvl6pPr marL="2286000" algn="l" defTabSz="914400" rtl="0" eaLnBrk="1" latinLnBrk="1" hangingPunct="1">
      <a:defRPr kumimoji="1" sz="1400" b="1" kern="1200">
        <a:solidFill>
          <a:schemeClr val="tx1"/>
        </a:solidFill>
        <a:latin typeface="HY중고딕" pitchFamily="18" charset="-127"/>
        <a:ea typeface="HY중고딕" pitchFamily="18" charset="-127"/>
        <a:cs typeface="+mn-cs"/>
      </a:defRPr>
    </a:lvl6pPr>
    <a:lvl7pPr marL="2743200" algn="l" defTabSz="914400" rtl="0" eaLnBrk="1" latinLnBrk="1" hangingPunct="1">
      <a:defRPr kumimoji="1" sz="1400" b="1" kern="1200">
        <a:solidFill>
          <a:schemeClr val="tx1"/>
        </a:solidFill>
        <a:latin typeface="HY중고딕" pitchFamily="18" charset="-127"/>
        <a:ea typeface="HY중고딕" pitchFamily="18" charset="-127"/>
        <a:cs typeface="+mn-cs"/>
      </a:defRPr>
    </a:lvl7pPr>
    <a:lvl8pPr marL="3200400" algn="l" defTabSz="914400" rtl="0" eaLnBrk="1" latinLnBrk="1" hangingPunct="1">
      <a:defRPr kumimoji="1" sz="1400" b="1" kern="1200">
        <a:solidFill>
          <a:schemeClr val="tx1"/>
        </a:solidFill>
        <a:latin typeface="HY중고딕" pitchFamily="18" charset="-127"/>
        <a:ea typeface="HY중고딕" pitchFamily="18" charset="-127"/>
        <a:cs typeface="+mn-cs"/>
      </a:defRPr>
    </a:lvl8pPr>
    <a:lvl9pPr marL="3657600" algn="l" defTabSz="914400" rtl="0" eaLnBrk="1" latinLnBrk="1" hangingPunct="1">
      <a:defRPr kumimoji="1" sz="1400" b="1" kern="1200">
        <a:solidFill>
          <a:schemeClr val="tx1"/>
        </a:solidFill>
        <a:latin typeface="HY중고딕" pitchFamily="18" charset="-127"/>
        <a:ea typeface="HY중고딕" pitchFamily="18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9D9D9"/>
    <a:srgbClr val="DDDDDD"/>
    <a:srgbClr val="D23345"/>
    <a:srgbClr val="F0F0F0"/>
    <a:srgbClr val="993366"/>
    <a:srgbClr val="000066"/>
    <a:srgbClr val="0066CC"/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35758FB7-9AC5-4552-8A53-C91805E547FA}" styleName="테마 스타일 1 - 강조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5610" autoAdjust="0"/>
    <p:restoredTop sz="98256" autoAdjust="0"/>
  </p:normalViewPr>
  <p:slideViewPr>
    <p:cSldViewPr showGuides="1">
      <p:cViewPr>
        <p:scale>
          <a:sx n="97" d="100"/>
          <a:sy n="97" d="100"/>
        </p:scale>
        <p:origin x="-1074" y="-6"/>
      </p:cViewPr>
      <p:guideLst>
        <p:guide orient="horz"/>
        <p:guide orient="horz" pos="1253"/>
        <p:guide orient="horz" pos="3974"/>
        <p:guide pos="2880"/>
        <p:guide pos="295"/>
        <p:guide pos="546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howGuides="1">
      <p:cViewPr>
        <p:scale>
          <a:sx n="60" d="100"/>
          <a:sy n="60" d="100"/>
        </p:scale>
        <p:origin x="-3450" y="-192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5659" cy="49688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2095" tIns="46046" rIns="92095" bIns="46046" numCol="1" anchor="t" anchorCtr="0" compatLnSpc="1">
            <a:prstTxWarp prst="textNoShape">
              <a:avLst/>
            </a:prstTxWarp>
          </a:bodyPr>
          <a:lstStyle>
            <a:lvl1pPr defTabSz="922242">
              <a:buFontTx/>
              <a:buNone/>
              <a:defRPr sz="1200">
                <a:solidFill>
                  <a:srgbClr val="FF5050"/>
                </a:solidFill>
                <a:latin typeface="HY엽서M" pitchFamily="18" charset="-127"/>
                <a:ea typeface="HY엽서M" pitchFamily="18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680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2016" y="0"/>
            <a:ext cx="2945659" cy="49688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2095" tIns="46046" rIns="92095" bIns="46046" numCol="1" anchor="t" anchorCtr="0" compatLnSpc="1">
            <a:prstTxWarp prst="textNoShape">
              <a:avLst/>
            </a:prstTxWarp>
          </a:bodyPr>
          <a:lstStyle>
            <a:lvl1pPr algn="r" defTabSz="922242">
              <a:buFontTx/>
              <a:buNone/>
              <a:defRPr sz="1200">
                <a:solidFill>
                  <a:srgbClr val="FF5050"/>
                </a:solidFill>
                <a:latin typeface="HY엽서M" pitchFamily="18" charset="-127"/>
                <a:ea typeface="HY엽서M" pitchFamily="18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680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9750"/>
            <a:ext cx="2945659" cy="49688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2095" tIns="46046" rIns="92095" bIns="46046" numCol="1" anchor="b" anchorCtr="0" compatLnSpc="1">
            <a:prstTxWarp prst="textNoShape">
              <a:avLst/>
            </a:prstTxWarp>
          </a:bodyPr>
          <a:lstStyle>
            <a:lvl1pPr defTabSz="922242">
              <a:buFontTx/>
              <a:buNone/>
              <a:defRPr sz="1200">
                <a:solidFill>
                  <a:srgbClr val="FF5050"/>
                </a:solidFill>
                <a:latin typeface="HY엽서M" pitchFamily="18" charset="-127"/>
                <a:ea typeface="HY엽서M" pitchFamily="18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680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2016" y="9429750"/>
            <a:ext cx="2945659" cy="49688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2095" tIns="46046" rIns="92095" bIns="46046" numCol="1" anchor="b" anchorCtr="0" compatLnSpc="1">
            <a:prstTxWarp prst="textNoShape">
              <a:avLst/>
            </a:prstTxWarp>
          </a:bodyPr>
          <a:lstStyle>
            <a:lvl1pPr algn="r" defTabSz="922242">
              <a:buFontTx/>
              <a:buNone/>
              <a:defRPr sz="1200">
                <a:solidFill>
                  <a:srgbClr val="FF5050"/>
                </a:solidFill>
                <a:latin typeface="HY엽서M" pitchFamily="18" charset="-127"/>
                <a:ea typeface="HY엽서M" pitchFamily="18" charset="-127"/>
              </a:defRPr>
            </a:lvl1pPr>
          </a:lstStyle>
          <a:p>
            <a:pPr>
              <a:defRPr/>
            </a:pPr>
            <a:fld id="{61102A51-E21B-42A3-848F-3B2DF8A4DC3E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50813977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5659" cy="49688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2095" tIns="46046" rIns="92095" bIns="46046" numCol="1" anchor="t" anchorCtr="0" compatLnSpc="1">
            <a:prstTxWarp prst="textNoShape">
              <a:avLst/>
            </a:prstTxWarp>
          </a:bodyPr>
          <a:lstStyle>
            <a:lvl1pPr defTabSz="922242">
              <a:spcBef>
                <a:spcPct val="0"/>
              </a:spcBef>
              <a:buFontTx/>
              <a:buNone/>
              <a:defRPr sz="1200" b="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8869" y="0"/>
            <a:ext cx="2947233" cy="49688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2095" tIns="46046" rIns="92095" bIns="46046" numCol="1" anchor="t" anchorCtr="0" compatLnSpc="1">
            <a:prstTxWarp prst="textNoShape">
              <a:avLst/>
            </a:prstTxWarp>
          </a:bodyPr>
          <a:lstStyle>
            <a:lvl1pPr algn="r" defTabSz="922242">
              <a:spcBef>
                <a:spcPct val="0"/>
              </a:spcBef>
              <a:buFontTx/>
              <a:buNone/>
              <a:defRPr sz="1200" b="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23925" y="744538"/>
            <a:ext cx="4960938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768" y="4714876"/>
            <a:ext cx="5438140" cy="446722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2095" tIns="46046" rIns="92095" bIns="4604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noProof="0" smtClean="0"/>
              <a:t>마스터 텍스트 스타일을 편집합니다</a:t>
            </a:r>
          </a:p>
          <a:p>
            <a:pPr lvl="1"/>
            <a:r>
              <a:rPr lang="ko-KR" altLang="en-US" noProof="0" smtClean="0"/>
              <a:t>둘째 수준</a:t>
            </a:r>
          </a:p>
          <a:p>
            <a:pPr lvl="2"/>
            <a:r>
              <a:rPr lang="ko-KR" altLang="en-US" noProof="0" smtClean="0"/>
              <a:t>셋째 수준</a:t>
            </a:r>
          </a:p>
          <a:p>
            <a:pPr lvl="3"/>
            <a:r>
              <a:rPr lang="ko-KR" altLang="en-US" noProof="0" smtClean="0"/>
              <a:t>넷째 수준</a:t>
            </a:r>
          </a:p>
          <a:p>
            <a:pPr lvl="4"/>
            <a:r>
              <a:rPr lang="ko-KR" altLang="en-US" noProof="0" smtClean="0"/>
              <a:t>다섯째 수준</a:t>
            </a:r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8164"/>
            <a:ext cx="2945659" cy="49688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2095" tIns="46046" rIns="92095" bIns="46046" numCol="1" anchor="b" anchorCtr="0" compatLnSpc="1">
            <a:prstTxWarp prst="textNoShape">
              <a:avLst/>
            </a:prstTxWarp>
          </a:bodyPr>
          <a:lstStyle>
            <a:lvl1pPr defTabSz="922242">
              <a:spcBef>
                <a:spcPct val="0"/>
              </a:spcBef>
              <a:buFontTx/>
              <a:buNone/>
              <a:defRPr sz="1200" b="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1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8869" y="9428164"/>
            <a:ext cx="2947233" cy="49688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2095" tIns="46046" rIns="92095" bIns="46046" numCol="1" anchor="b" anchorCtr="0" compatLnSpc="1">
            <a:prstTxWarp prst="textNoShape">
              <a:avLst/>
            </a:prstTxWarp>
          </a:bodyPr>
          <a:lstStyle>
            <a:lvl1pPr algn="r" defTabSz="922242">
              <a:spcBef>
                <a:spcPct val="0"/>
              </a:spcBef>
              <a:buFontTx/>
              <a:buNone/>
              <a:defRPr sz="1200" b="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35EB1943-3210-4571-A371-CBDB3DD58CEB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26099196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5EB1943-3210-4571-A371-CBDB3DD58CEB}" type="slidenum">
              <a:rPr lang="en-US" altLang="ko-KR" smtClean="0"/>
              <a:pPr>
                <a:defRPr/>
              </a:pPr>
              <a:t>5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1220433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pic>
        <p:nvPicPr>
          <p:cNvPr id="5" name="그림 4" descr="이미지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6" name="Picture 2" descr="C:\Users\Kbiz\Desktop\중소기업중앙회 CI\중소기업중앙회 CI-01.png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7" y="5903592"/>
            <a:ext cx="2448272" cy="281245"/>
          </a:xfrm>
          <a:prstGeom prst="rect">
            <a:avLst/>
          </a:prstGeom>
          <a:noFill/>
        </p:spPr>
      </p:pic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920929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_KBIZ Templa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19"/>
          <p:cNvSpPr txBox="1">
            <a:spLocks noChangeArrowheads="1"/>
          </p:cNvSpPr>
          <p:nvPr userDrawn="1"/>
        </p:nvSpPr>
        <p:spPr bwMode="auto">
          <a:xfrm>
            <a:off x="5517" y="0"/>
            <a:ext cx="9142535" cy="999778"/>
          </a:xfrm>
          <a:prstGeom prst="rect">
            <a:avLst/>
          </a:prstGeom>
          <a:solidFill>
            <a:schemeClr val="bg2"/>
          </a:solidFill>
          <a:ln w="9525" algn="ctr">
            <a:noFill/>
            <a:miter lim="800000"/>
            <a:headEnd/>
            <a:tailEnd/>
          </a:ln>
          <a:effectLst/>
        </p:spPr>
        <p:txBody>
          <a:bodyPr lIns="54000" tIns="0" rIns="54000" bIns="0" anchor="ctr"/>
          <a:lstStyle/>
          <a:p>
            <a:pPr fontAlgn="ctr">
              <a:defRPr/>
            </a:pPr>
            <a:endParaRPr lang="en-US" altLang="ko-KR" sz="200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8" name="Rectangle 20"/>
          <p:cNvSpPr>
            <a:spLocks noChangeArrowheads="1"/>
          </p:cNvSpPr>
          <p:nvPr userDrawn="1"/>
        </p:nvSpPr>
        <p:spPr bwMode="auto">
          <a:xfrm>
            <a:off x="1" y="0"/>
            <a:ext cx="555381" cy="999777"/>
          </a:xfrm>
          <a:prstGeom prst="rect">
            <a:avLst/>
          </a:prstGeom>
          <a:solidFill>
            <a:schemeClr val="accent1"/>
          </a:solidFill>
          <a:ln w="12700" algn="ctr">
            <a:noFill/>
            <a:miter lim="800000"/>
            <a:headEnd/>
            <a:tailEnd/>
          </a:ln>
        </p:spPr>
        <p:txBody>
          <a:bodyPr lIns="90488" tIns="44450" rIns="90488" bIns="44450" anchor="ctr"/>
          <a:lstStyle/>
          <a:p>
            <a:pPr>
              <a:defRPr/>
            </a:pPr>
            <a:endParaRPr lang="ko-KR" altLang="en-US">
              <a:solidFill>
                <a:srgbClr val="000000"/>
              </a:solidFill>
            </a:endParaRPr>
          </a:p>
        </p:txBody>
      </p:sp>
      <p:sp>
        <p:nvSpPr>
          <p:cNvPr id="9" name="Rectangle 21"/>
          <p:cNvSpPr>
            <a:spLocks noChangeArrowheads="1"/>
          </p:cNvSpPr>
          <p:nvPr userDrawn="1"/>
        </p:nvSpPr>
        <p:spPr bwMode="auto">
          <a:xfrm>
            <a:off x="155129" y="352993"/>
            <a:ext cx="1745153" cy="71346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18000" tIns="18000" rIns="18000" bIns="18000" anchor="ctr">
            <a:spAutoFit/>
          </a:bodyPr>
          <a:lstStyle/>
          <a:p>
            <a:pPr>
              <a:defRPr/>
            </a:pPr>
            <a:r>
              <a:rPr lang="en-US" altLang="ko-KR" sz="4400" dirty="0">
                <a:solidFill>
                  <a:schemeClr val="tx2"/>
                </a:solidFill>
                <a:latin typeface="KBIZ한마음고딕 R" pitchFamily="18" charset="-127"/>
                <a:ea typeface="KBIZ한마음고딕 R" pitchFamily="18" charset="-127"/>
              </a:rPr>
              <a:t>C</a:t>
            </a:r>
            <a:r>
              <a:rPr lang="en-US" altLang="ko-KR" sz="2800" dirty="0">
                <a:solidFill>
                  <a:schemeClr val="bg2">
                    <a:lumMod val="40000"/>
                    <a:lumOff val="60000"/>
                  </a:schemeClr>
                </a:solidFill>
                <a:latin typeface="KBIZ한마음고딕 R" pitchFamily="18" charset="-127"/>
                <a:ea typeface="KBIZ한마음고딕 R" pitchFamily="18" charset="-127"/>
              </a:rPr>
              <a:t>ontents</a:t>
            </a:r>
            <a:endParaRPr lang="ko-KR" altLang="en-US" sz="2800" dirty="0">
              <a:solidFill>
                <a:schemeClr val="bg2">
                  <a:lumMod val="40000"/>
                  <a:lumOff val="60000"/>
                </a:schemeClr>
              </a:solidFill>
              <a:latin typeface="KBIZ한마음고딕 R" pitchFamily="18" charset="-127"/>
              <a:ea typeface="KBIZ한마음고딕 R" pitchFamily="18" charset="-127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423819"/>
            <a:ext cx="21336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/>
        </p:spPr>
        <p:txBody>
          <a:bodyPr>
            <a:spAutoFit/>
          </a:bodyPr>
          <a:lstStyle>
            <a:lvl1pPr>
              <a:defRPr lang="en-US" altLang="ko-KR" sz="1200" b="0" smtClean="0">
                <a:solidFill>
                  <a:schemeClr val="bg1">
                    <a:lumMod val="65000"/>
                  </a:schemeClr>
                </a:solidFill>
                <a:latin typeface="KBIZ한마음고딕 M" pitchFamily="18" charset="-127"/>
                <a:ea typeface="KBIZ한마음고딕 M" pitchFamily="18" charset="-127"/>
              </a:defRPr>
            </a:lvl1pPr>
          </a:lstStyle>
          <a:p>
            <a:pPr algn="r">
              <a:spcBef>
                <a:spcPct val="0"/>
              </a:spcBef>
            </a:pPr>
            <a:fld id="{2019E5E1-5837-4052-8169-725B2AC7CBC9}" type="slidenum">
              <a:rPr lang="en-US" altLang="ko-KR" smtClean="0"/>
              <a:pPr algn="r">
                <a:spcBef>
                  <a:spcPct val="0"/>
                </a:spcBef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776293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380206"/>
            <a:ext cx="8229600" cy="592137"/>
          </a:xfrm>
          <a:noFill/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9" name="텍스트 개체 틀 8"/>
          <p:cNvSpPr>
            <a:spLocks noGrp="1"/>
          </p:cNvSpPr>
          <p:nvPr>
            <p:ph type="body" sz="quarter" idx="10"/>
          </p:nvPr>
        </p:nvSpPr>
        <p:spPr>
          <a:xfrm>
            <a:off x="457200" y="981075"/>
            <a:ext cx="8207375" cy="360363"/>
          </a:xfrm>
          <a:noFill/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423819"/>
            <a:ext cx="21336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/>
        </p:spPr>
        <p:txBody>
          <a:bodyPr>
            <a:spAutoFit/>
          </a:bodyPr>
          <a:lstStyle>
            <a:lvl1pPr>
              <a:defRPr lang="en-US" altLang="ko-KR" sz="1200" b="0" smtClean="0">
                <a:solidFill>
                  <a:schemeClr val="bg1">
                    <a:lumMod val="65000"/>
                  </a:schemeClr>
                </a:solidFill>
                <a:latin typeface="KBIZ한마음고딕 M" pitchFamily="18" charset="-127"/>
                <a:ea typeface="KBIZ한마음고딕 M" pitchFamily="18" charset="-127"/>
              </a:defRPr>
            </a:lvl1pPr>
          </a:lstStyle>
          <a:p>
            <a:pPr algn="r">
              <a:spcBef>
                <a:spcPct val="0"/>
              </a:spcBef>
            </a:pPr>
            <a:fld id="{2019E5E1-5837-4052-8169-725B2AC7CBC9}" type="slidenum">
              <a:rPr lang="en-US" altLang="ko-KR" smtClean="0"/>
              <a:pPr algn="r">
                <a:spcBef>
                  <a:spcPct val="0"/>
                </a:spcBef>
              </a:pPr>
              <a:t>‹#›</a:t>
            </a:fld>
            <a:endParaRPr lang="en-US" altLang="ko-KR"/>
          </a:p>
        </p:txBody>
      </p:sp>
      <p:cxnSp>
        <p:nvCxnSpPr>
          <p:cNvPr id="10" name="직선 연결선 3"/>
          <p:cNvCxnSpPr>
            <a:cxnSpLocks noChangeShapeType="1"/>
          </p:cNvCxnSpPr>
          <p:nvPr userDrawn="1"/>
        </p:nvCxnSpPr>
        <p:spPr bwMode="auto">
          <a:xfrm>
            <a:off x="611188" y="981075"/>
            <a:ext cx="7993062" cy="0"/>
          </a:xfrm>
          <a:prstGeom prst="line">
            <a:avLst/>
          </a:prstGeom>
          <a:noFill/>
          <a:ln w="12700" algn="ctr">
            <a:solidFill>
              <a:srgbClr val="C00000"/>
            </a:solidFill>
            <a:round/>
            <a:headEnd/>
            <a:tailEnd/>
          </a:ln>
        </p:spPr>
      </p:cxnSp>
    </p:spTree>
    <p:extLst>
      <p:ext uri="{BB962C8B-B14F-4D97-AF65-F5344CB8AC3E}">
        <p14:creationId xmlns:p14="http://schemas.microsoft.com/office/powerpoint/2010/main" val="22756846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423819"/>
            <a:ext cx="21336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/>
        </p:spPr>
        <p:txBody>
          <a:bodyPr>
            <a:spAutoFit/>
          </a:bodyPr>
          <a:lstStyle>
            <a:lvl1pPr>
              <a:defRPr lang="en-US" altLang="ko-KR" sz="1200" b="0" smtClean="0">
                <a:solidFill>
                  <a:schemeClr val="bg1">
                    <a:lumMod val="65000"/>
                  </a:schemeClr>
                </a:solidFill>
                <a:latin typeface="KBIZ한마음고딕 M" pitchFamily="18" charset="-127"/>
                <a:ea typeface="KBIZ한마음고딕 M" pitchFamily="18" charset="-127"/>
              </a:defRPr>
            </a:lvl1pPr>
          </a:lstStyle>
          <a:p>
            <a:pPr algn="r">
              <a:spcBef>
                <a:spcPct val="0"/>
              </a:spcBef>
            </a:pPr>
            <a:fld id="{2019E5E1-5837-4052-8169-725B2AC7CBC9}" type="slidenum">
              <a:rPr lang="en-US" altLang="ko-KR" smtClean="0"/>
              <a:pPr algn="r">
                <a:spcBef>
                  <a:spcPct val="0"/>
                </a:spcBef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0446431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423819"/>
            <a:ext cx="21336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/>
        </p:spPr>
        <p:txBody>
          <a:bodyPr>
            <a:spAutoFit/>
          </a:bodyPr>
          <a:lstStyle>
            <a:lvl1pPr>
              <a:defRPr lang="en-US" altLang="ko-KR" sz="1200" b="0" smtClean="0">
                <a:solidFill>
                  <a:schemeClr val="bg1">
                    <a:lumMod val="65000"/>
                  </a:schemeClr>
                </a:solidFill>
                <a:latin typeface="KBIZ한마음고딕 M" pitchFamily="18" charset="-127"/>
                <a:ea typeface="KBIZ한마음고딕 M" pitchFamily="18" charset="-127"/>
              </a:defRPr>
            </a:lvl1pPr>
          </a:lstStyle>
          <a:p>
            <a:pPr algn="r">
              <a:spcBef>
                <a:spcPct val="0"/>
              </a:spcBef>
            </a:pPr>
            <a:fld id="{2019E5E1-5837-4052-8169-725B2AC7CBC9}" type="slidenum">
              <a:rPr lang="en-US" altLang="ko-KR" smtClean="0"/>
              <a:pPr algn="r">
                <a:spcBef>
                  <a:spcPct val="0"/>
                </a:spcBef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5239704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10" name="Rectangle 6"/>
          <p:cNvSpPr>
            <a:spLocks noGrp="1" noChangeArrowheads="1"/>
          </p:cNvSpPr>
          <p:nvPr>
            <p:ph type="sldNum" sz="quarter" idx="10"/>
          </p:nvPr>
        </p:nvSpPr>
        <p:spPr bwMode="auto">
          <a:xfrm>
            <a:off x="6553200" y="6423819"/>
            <a:ext cx="21336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/>
        </p:spPr>
        <p:txBody>
          <a:bodyPr>
            <a:spAutoFit/>
          </a:bodyPr>
          <a:lstStyle>
            <a:lvl1pPr>
              <a:defRPr lang="en-US" altLang="ko-KR" sz="1200" b="0" smtClean="0">
                <a:solidFill>
                  <a:schemeClr val="bg1">
                    <a:lumMod val="65000"/>
                  </a:schemeClr>
                </a:solidFill>
                <a:latin typeface="KBIZ한마음고딕 M" pitchFamily="18" charset="-127"/>
                <a:ea typeface="KBIZ한마음고딕 M" pitchFamily="18" charset="-127"/>
              </a:defRPr>
            </a:lvl1pPr>
          </a:lstStyle>
          <a:p>
            <a:pPr algn="r">
              <a:spcBef>
                <a:spcPct val="0"/>
              </a:spcBef>
            </a:pPr>
            <a:fld id="{2019E5E1-5837-4052-8169-725B2AC7CBC9}" type="slidenum">
              <a:rPr lang="en-US" altLang="ko-KR" smtClean="0"/>
              <a:pPr algn="r">
                <a:spcBef>
                  <a:spcPct val="0"/>
                </a:spcBef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2859071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423819"/>
            <a:ext cx="21336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/>
        </p:spPr>
        <p:txBody>
          <a:bodyPr>
            <a:spAutoFit/>
          </a:bodyPr>
          <a:lstStyle>
            <a:lvl1pPr>
              <a:defRPr lang="en-US" altLang="ko-KR" sz="1200" b="0" smtClean="0">
                <a:solidFill>
                  <a:schemeClr val="bg1">
                    <a:lumMod val="65000"/>
                  </a:schemeClr>
                </a:solidFill>
                <a:latin typeface="KBIZ한마음고딕 M" pitchFamily="18" charset="-127"/>
                <a:ea typeface="KBIZ한마음고딕 M" pitchFamily="18" charset="-127"/>
              </a:defRPr>
            </a:lvl1pPr>
          </a:lstStyle>
          <a:p>
            <a:pPr algn="r">
              <a:spcBef>
                <a:spcPct val="0"/>
              </a:spcBef>
            </a:pPr>
            <a:fld id="{2019E5E1-5837-4052-8169-725B2AC7CBC9}" type="slidenum">
              <a:rPr lang="en-US" altLang="ko-KR" smtClean="0"/>
              <a:pPr algn="r">
                <a:spcBef>
                  <a:spcPct val="0"/>
                </a:spcBef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9533558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380206"/>
            <a:ext cx="8229600" cy="592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dirty="0" smtClean="0"/>
              <a:t>마스터 제목 스타일 편집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</a:p>
        </p:txBody>
      </p:sp>
      <p:cxnSp>
        <p:nvCxnSpPr>
          <p:cNvPr id="7" name="직선 연결선 3"/>
          <p:cNvCxnSpPr>
            <a:cxnSpLocks noChangeShapeType="1"/>
          </p:cNvCxnSpPr>
          <p:nvPr userDrawn="1"/>
        </p:nvCxnSpPr>
        <p:spPr bwMode="auto">
          <a:xfrm>
            <a:off x="611188" y="981075"/>
            <a:ext cx="7993062" cy="0"/>
          </a:xfrm>
          <a:prstGeom prst="line">
            <a:avLst/>
          </a:prstGeom>
          <a:noFill/>
          <a:ln w="12700" algn="ctr">
            <a:solidFill>
              <a:srgbClr val="C00000"/>
            </a:solidFill>
            <a:round/>
            <a:headEnd/>
            <a:tailEnd/>
          </a:ln>
        </p:spPr>
      </p:cxnSp>
      <p:pic>
        <p:nvPicPr>
          <p:cNvPr id="8" name="그림 5" descr="중앙회 로고-02.png"/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6900" y="676275"/>
            <a:ext cx="1665288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슬라이드 번호 개체 틀 1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D03154-5BBB-445E-94F3-1C82282D5720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8741" r:id="rId1"/>
    <p:sldLayoutId id="2147498753" r:id="rId2"/>
    <p:sldLayoutId id="2147498742" r:id="rId3"/>
    <p:sldLayoutId id="2147498743" r:id="rId4"/>
    <p:sldLayoutId id="2147498744" r:id="rId5"/>
    <p:sldLayoutId id="2147498745" r:id="rId6"/>
    <p:sldLayoutId id="2147498747" r:id="rId7"/>
  </p:sldLayoutIdLst>
  <p:hf hdr="0" ftr="0" dt="0"/>
  <p:txStyles>
    <p:titleStyle>
      <a:lvl1pPr algn="l" rtl="0" eaLnBrk="0" fontAlgn="base" latinLnBrk="1" hangingPunct="0">
        <a:spcBef>
          <a:spcPct val="0"/>
        </a:spcBef>
        <a:spcAft>
          <a:spcPct val="0"/>
        </a:spcAft>
        <a:defRPr kumimoji="1" sz="3200" b="1">
          <a:solidFill>
            <a:schemeClr val="tx1"/>
          </a:solidFill>
          <a:latin typeface="KBIZ한마음고딕 M" pitchFamily="18" charset="-127"/>
          <a:ea typeface="KBIZ한마음고딕 M" pitchFamily="18" charset="-127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Font typeface="Wingdings" pitchFamily="2" charset="2"/>
        <a:buChar char="§"/>
        <a:defRPr kumimoji="1" sz="1400" b="1">
          <a:solidFill>
            <a:schemeClr val="tx1"/>
          </a:solidFill>
          <a:latin typeface="KBIZ한마음고딕 L" pitchFamily="18" charset="-127"/>
          <a:ea typeface="KBIZ한마음고딕 L" pitchFamily="18" charset="-127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1200">
          <a:solidFill>
            <a:schemeClr val="tx1"/>
          </a:solidFill>
          <a:latin typeface="KBIZ한마음고딕 L" pitchFamily="18" charset="-127"/>
          <a:ea typeface="KBIZ한마음고딕 L" pitchFamily="18" charset="-127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1200">
          <a:solidFill>
            <a:schemeClr val="tx1"/>
          </a:solidFill>
          <a:latin typeface="KBIZ한마음고딕 L" pitchFamily="18" charset="-127"/>
          <a:ea typeface="KBIZ한마음고딕 L" pitchFamily="18" charset="-127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1200">
          <a:solidFill>
            <a:schemeClr val="tx1"/>
          </a:solidFill>
          <a:latin typeface="KBIZ한마음고딕 L" pitchFamily="18" charset="-127"/>
          <a:ea typeface="KBIZ한마음고딕 L" pitchFamily="18" charset="-127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1200">
          <a:solidFill>
            <a:schemeClr val="tx1"/>
          </a:solidFill>
          <a:latin typeface="KBIZ한마음고딕 L" pitchFamily="18" charset="-127"/>
          <a:ea typeface="KBIZ한마음고딕 L" pitchFamily="18" charset="-127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부제목 1"/>
          <p:cNvSpPr>
            <a:spLocks noGrp="1"/>
          </p:cNvSpPr>
          <p:nvPr>
            <p:ph type="subTitle" idx="1"/>
          </p:nvPr>
        </p:nvSpPr>
        <p:spPr>
          <a:xfrm>
            <a:off x="5364088" y="5877272"/>
            <a:ext cx="3488432" cy="360040"/>
          </a:xfrm>
        </p:spPr>
        <p:txBody>
          <a:bodyPr/>
          <a:lstStyle/>
          <a:p>
            <a:r>
              <a:rPr lang="ko-KR" altLang="en-US" sz="2000" dirty="0" smtClean="0"/>
              <a:t>감  사  실</a:t>
            </a:r>
            <a:endParaRPr lang="ko-KR" altLang="en-US" sz="2000" dirty="0"/>
          </a:p>
        </p:txBody>
      </p:sp>
      <p:sp>
        <p:nvSpPr>
          <p:cNvPr id="3" name="제목 2"/>
          <p:cNvSpPr>
            <a:spLocks noGrp="1"/>
          </p:cNvSpPr>
          <p:nvPr>
            <p:ph type="ctrTitle"/>
          </p:nvPr>
        </p:nvSpPr>
        <p:spPr>
          <a:xfrm>
            <a:off x="683568" y="1340768"/>
            <a:ext cx="7772400" cy="1470025"/>
          </a:xfrm>
        </p:spPr>
        <p:txBody>
          <a:bodyPr/>
          <a:lstStyle/>
          <a:p>
            <a:pPr algn="ctr"/>
            <a:r>
              <a:rPr lang="ko-KR" altLang="en-US" sz="4400" b="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외부강의등</a:t>
            </a:r>
            <a:r>
              <a:rPr lang="ko-KR" altLang="en-US" sz="4400" b="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신고 매뉴</a:t>
            </a:r>
            <a:r>
              <a:rPr lang="ko-KR" altLang="en-US" sz="5400" dirty="0" smtClean="0"/>
              <a:t>얼</a:t>
            </a:r>
            <a:endParaRPr lang="ko-KR" altLang="en-US" sz="5400" dirty="0"/>
          </a:p>
        </p:txBody>
      </p:sp>
      <p:sp>
        <p:nvSpPr>
          <p:cNvPr id="4" name="부제목 1"/>
          <p:cNvSpPr txBox="1">
            <a:spLocks/>
          </p:cNvSpPr>
          <p:nvPr/>
        </p:nvSpPr>
        <p:spPr bwMode="auto">
          <a:xfrm>
            <a:off x="2627784" y="3933056"/>
            <a:ext cx="3488432" cy="360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None/>
              <a:defRPr kumimoji="1" sz="1400" b="1">
                <a:solidFill>
                  <a:schemeClr val="tx1"/>
                </a:solidFill>
                <a:latin typeface="KBIZ한마음고딕 L" pitchFamily="18" charset="-127"/>
                <a:ea typeface="KBIZ한마음고딕 L" pitchFamily="18" charset="-127"/>
                <a:cs typeface="+mn-cs"/>
              </a:defRPr>
            </a:lvl1pPr>
            <a:lvl2pPr marL="457200" indent="0" algn="ctr" rtl="0" eaLnBrk="0" fontAlgn="base" latinLnBrk="1" hangingPunct="0">
              <a:spcBef>
                <a:spcPct val="20000"/>
              </a:spcBef>
              <a:spcAft>
                <a:spcPct val="0"/>
              </a:spcAft>
              <a:buNone/>
              <a:defRPr kumimoji="1" sz="1200">
                <a:solidFill>
                  <a:schemeClr val="tx1"/>
                </a:solidFill>
                <a:latin typeface="KBIZ한마음고딕 L" pitchFamily="18" charset="-127"/>
                <a:ea typeface="KBIZ한마음고딕 L" pitchFamily="18" charset="-127"/>
              </a:defRPr>
            </a:lvl2pPr>
            <a:lvl3pPr marL="914400" indent="0" algn="ctr" rtl="0" eaLnBrk="0" fontAlgn="base" latinLnBrk="1" hangingPunct="0">
              <a:spcBef>
                <a:spcPct val="20000"/>
              </a:spcBef>
              <a:spcAft>
                <a:spcPct val="0"/>
              </a:spcAft>
              <a:buNone/>
              <a:defRPr kumimoji="1" sz="1200">
                <a:solidFill>
                  <a:schemeClr val="tx1"/>
                </a:solidFill>
                <a:latin typeface="KBIZ한마음고딕 L" pitchFamily="18" charset="-127"/>
                <a:ea typeface="KBIZ한마음고딕 L" pitchFamily="18" charset="-127"/>
              </a:defRPr>
            </a:lvl3pPr>
            <a:lvl4pPr marL="1371600" indent="0" algn="ctr" rtl="0" eaLnBrk="0" fontAlgn="base" latinLnBrk="1" hangingPunct="0">
              <a:spcBef>
                <a:spcPct val="20000"/>
              </a:spcBef>
              <a:spcAft>
                <a:spcPct val="0"/>
              </a:spcAft>
              <a:buNone/>
              <a:defRPr kumimoji="1" sz="1200">
                <a:solidFill>
                  <a:schemeClr val="tx1"/>
                </a:solidFill>
                <a:latin typeface="KBIZ한마음고딕 L" pitchFamily="18" charset="-127"/>
                <a:ea typeface="KBIZ한마음고딕 L" pitchFamily="18" charset="-127"/>
              </a:defRPr>
            </a:lvl4pPr>
            <a:lvl5pPr marL="1828800" indent="0" algn="ctr" rtl="0" eaLnBrk="0" fontAlgn="base" latinLnBrk="1" hangingPunct="0">
              <a:spcBef>
                <a:spcPct val="20000"/>
              </a:spcBef>
              <a:spcAft>
                <a:spcPct val="0"/>
              </a:spcAft>
              <a:buNone/>
              <a:defRPr kumimoji="1" sz="1200">
                <a:solidFill>
                  <a:schemeClr val="tx1"/>
                </a:solidFill>
                <a:latin typeface="KBIZ한마음고딕 L" pitchFamily="18" charset="-127"/>
                <a:ea typeface="KBIZ한마음고딕 L" pitchFamily="18" charset="-127"/>
              </a:defRPr>
            </a:lvl5pPr>
            <a:lvl6pPr marL="2286000" indent="0" algn="ctr" rtl="0" fontAlgn="base" latinLnBrk="1">
              <a:spcBef>
                <a:spcPct val="20000"/>
              </a:spcBef>
              <a:spcAft>
                <a:spcPct val="0"/>
              </a:spcAft>
              <a:buNone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743200" indent="0" algn="ctr" rtl="0" fontAlgn="base" latinLnBrk="1">
              <a:spcBef>
                <a:spcPct val="20000"/>
              </a:spcBef>
              <a:spcAft>
                <a:spcPct val="0"/>
              </a:spcAft>
              <a:buNone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200400" indent="0" algn="ctr" rtl="0" fontAlgn="base" latinLnBrk="1">
              <a:spcBef>
                <a:spcPct val="20000"/>
              </a:spcBef>
              <a:spcAft>
                <a:spcPct val="0"/>
              </a:spcAft>
              <a:buNone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657600" indent="0" algn="ctr" rtl="0" fontAlgn="base" latinLnBrk="1">
              <a:spcBef>
                <a:spcPct val="20000"/>
              </a:spcBef>
              <a:spcAft>
                <a:spcPct val="0"/>
              </a:spcAft>
              <a:buNone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r>
              <a:rPr lang="en-US" altLang="ko-KR" sz="2000" kern="0" dirty="0" smtClean="0"/>
              <a:t>2016.  8. 22</a:t>
            </a:r>
            <a:endParaRPr lang="ko-KR" altLang="en-US" sz="2000" kern="0" dirty="0"/>
          </a:p>
        </p:txBody>
      </p:sp>
    </p:spTree>
    <p:extLst>
      <p:ext uri="{BB962C8B-B14F-4D97-AF65-F5344CB8AC3E}">
        <p14:creationId xmlns:p14="http://schemas.microsoft.com/office/powerpoint/2010/main" val="3284311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2400" dirty="0"/>
              <a:t>1</a:t>
            </a:r>
            <a:r>
              <a:rPr lang="en-US" altLang="ko-KR" sz="2400" dirty="0" smtClean="0"/>
              <a:t>. 『</a:t>
            </a:r>
            <a:r>
              <a:rPr lang="ko-KR" altLang="en-US" sz="2400" dirty="0" smtClean="0"/>
              <a:t>외부강의</a:t>
            </a:r>
            <a:r>
              <a:rPr lang="en-US" altLang="ko-KR" sz="2400" dirty="0" smtClean="0"/>
              <a:t>·</a:t>
            </a:r>
            <a:r>
              <a:rPr lang="ko-KR" altLang="en-US" sz="2400" dirty="0" err="1" smtClean="0"/>
              <a:t>회의등</a:t>
            </a:r>
            <a:r>
              <a:rPr lang="ko-KR" altLang="en-US" sz="2400" dirty="0" smtClean="0"/>
              <a:t> 신고</a:t>
            </a:r>
            <a:r>
              <a:rPr lang="en-US" altLang="ko-KR" sz="2400" dirty="0" smtClean="0"/>
              <a:t>』</a:t>
            </a:r>
            <a:r>
              <a:rPr lang="ko-KR" altLang="en-US" sz="2400" dirty="0" smtClean="0"/>
              <a:t> 근거</a:t>
            </a:r>
            <a:endParaRPr lang="ko-KR" altLang="en-US" sz="1800" dirty="0">
              <a:latin typeface="KBIZ한마음고딕 L" panose="02020603020101020101" pitchFamily="18" charset="-127"/>
              <a:ea typeface="KBIZ한마음고딕 L" panose="02020603020101020101" pitchFamily="18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755576" y="1340768"/>
            <a:ext cx="7920880" cy="19851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0"/>
              </a:spcBef>
              <a:buClr>
                <a:srgbClr val="FF3300"/>
              </a:buClr>
            </a:pPr>
            <a:r>
              <a:rPr lang="ko-KR" altLang="en-US" sz="200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□</a:t>
            </a:r>
            <a:r>
              <a:rPr lang="en-US" altLang="ko-KR" sz="200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 </a:t>
            </a:r>
            <a:r>
              <a:rPr lang="ko-KR" altLang="en-US" sz="200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본회 임직원 행동강령 제</a:t>
            </a:r>
            <a:r>
              <a:rPr lang="en-US" altLang="ko-KR" sz="200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24</a:t>
            </a:r>
            <a:r>
              <a:rPr lang="ko-KR" altLang="en-US" sz="200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조</a:t>
            </a:r>
            <a:r>
              <a:rPr lang="en-US" altLang="ko-KR" sz="200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(</a:t>
            </a:r>
            <a:r>
              <a:rPr lang="ko-KR" altLang="en-US" sz="200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외부강의 </a:t>
            </a:r>
            <a:r>
              <a:rPr lang="ko-KR" altLang="en-US" sz="2000" dirty="0" err="1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회의등의</a:t>
            </a:r>
            <a:r>
              <a:rPr lang="ko-KR" altLang="en-US" sz="200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 신고</a:t>
            </a:r>
            <a:r>
              <a:rPr lang="en-US" altLang="ko-KR" sz="200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)</a:t>
            </a:r>
          </a:p>
          <a:p>
            <a:pPr>
              <a:lnSpc>
                <a:spcPct val="150000"/>
              </a:lnSpc>
              <a:spcBef>
                <a:spcPct val="0"/>
              </a:spcBef>
            </a:pPr>
            <a:endParaRPr lang="en-US" altLang="ko-KR" sz="600" dirty="0">
              <a:latin typeface="KBIZ한마음고딕 M" panose="02020503020101020101" pitchFamily="18" charset="-127"/>
              <a:ea typeface="KBIZ한마음고딕 M" panose="02020503020101020101" pitchFamily="18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en-US" altLang="ko-KR" sz="2000" b="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    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2000" b="0" dirty="0" smtClean="0">
              <a:latin typeface="KBIZ한마음고딕 M" panose="02020503020101020101" pitchFamily="18" charset="-127"/>
              <a:ea typeface="KBIZ한마음고딕 M" panose="02020503020101020101" pitchFamily="18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1600" b="0" dirty="0">
              <a:latin typeface="KBIZ한마음고딕 M" panose="02020503020101020101" pitchFamily="18" charset="-127"/>
              <a:ea typeface="KBIZ한마음고딕 M" panose="02020503020101020101" pitchFamily="18" charset="-127"/>
            </a:endParaRPr>
          </a:p>
        </p:txBody>
      </p:sp>
      <p:sp>
        <p:nvSpPr>
          <p:cNvPr id="5" name="모서리가 둥근 직사각형 4"/>
          <p:cNvSpPr/>
          <p:nvPr/>
        </p:nvSpPr>
        <p:spPr>
          <a:xfrm>
            <a:off x="899592" y="1916832"/>
            <a:ext cx="7776864" cy="4459972"/>
          </a:xfrm>
          <a:prstGeom prst="roundRect">
            <a:avLst>
              <a:gd name="adj" fmla="val 5864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60000"/>
              </a:lnSpc>
            </a:pPr>
            <a:r>
              <a:rPr lang="ko-KR" altLang="en-US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①</a:t>
            </a:r>
            <a:r>
              <a:rPr lang="ko-KR" altLang="en-US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임직원은 대가를 받고 세미나</a:t>
            </a:r>
            <a:r>
              <a:rPr lang="en-US" altLang="ko-KR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공청회</a:t>
            </a:r>
            <a:r>
              <a:rPr lang="en-US" altLang="ko-KR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토론회</a:t>
            </a:r>
            <a:r>
              <a:rPr lang="en-US" altLang="ko-KR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발표회</a:t>
            </a:r>
            <a:r>
              <a:rPr lang="en-US" altLang="ko-KR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심포지엄</a:t>
            </a:r>
            <a:r>
              <a:rPr lang="en-US" altLang="ko-KR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교육과정</a:t>
            </a:r>
            <a:r>
              <a:rPr lang="en-US" altLang="ko-KR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회의 등에서 </a:t>
            </a:r>
            <a:endParaRPr lang="en-US" altLang="ko-KR" b="0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60000"/>
              </a:lnSpc>
            </a:pPr>
            <a:r>
              <a:rPr lang="ko-KR" altLang="en-US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강의</a:t>
            </a:r>
            <a:r>
              <a:rPr lang="en-US" altLang="ko-KR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강연</a:t>
            </a:r>
            <a:r>
              <a:rPr lang="en-US" altLang="ko-KR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발표</a:t>
            </a:r>
            <a:r>
              <a:rPr lang="en-US" altLang="ko-KR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토론</a:t>
            </a:r>
            <a:r>
              <a:rPr lang="en-US" altLang="ko-KR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심사</a:t>
            </a:r>
            <a:r>
              <a:rPr lang="en-US" altLang="ko-KR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평가</a:t>
            </a:r>
            <a:r>
              <a:rPr lang="en-US" altLang="ko-KR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자문</a:t>
            </a:r>
            <a:r>
              <a:rPr lang="en-US" altLang="ko-KR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의결 등</a:t>
            </a:r>
            <a:r>
              <a:rPr lang="en-US" altLang="ko-KR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이하 “</a:t>
            </a:r>
            <a:r>
              <a:rPr lang="ko-KR" altLang="en-US" b="0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외부강의ㆍ회의등</a:t>
            </a:r>
            <a:r>
              <a:rPr lang="ko-KR" altLang="en-US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”이라 한다</a:t>
            </a:r>
            <a:r>
              <a:rPr lang="en-US" altLang="ko-KR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을 할 </a:t>
            </a:r>
            <a:r>
              <a:rPr lang="ko-KR" altLang="en-US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때</a:t>
            </a:r>
            <a:endParaRPr lang="en-US" altLang="ko-KR" b="0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60000"/>
              </a:lnSpc>
            </a:pPr>
            <a:r>
              <a:rPr lang="ko-KR" altLang="en-US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에는 </a:t>
            </a:r>
            <a:r>
              <a:rPr lang="ko-KR" altLang="en-US" u="sng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미리</a:t>
            </a:r>
            <a:r>
              <a:rPr lang="ko-KR" altLang="en-US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외부강의ㆍ회의등의</a:t>
            </a:r>
            <a:r>
              <a:rPr lang="ko-KR" altLang="en-US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요청자</a:t>
            </a:r>
            <a:r>
              <a:rPr lang="en-US" altLang="ko-KR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요청사유</a:t>
            </a:r>
            <a:r>
              <a:rPr lang="en-US" altLang="ko-KR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장소</a:t>
            </a:r>
            <a:r>
              <a:rPr lang="en-US" altLang="ko-KR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일시 및 대가를 회장에게 신고</a:t>
            </a:r>
            <a:r>
              <a:rPr lang="ko-KR" altLang="en-US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하여야 </a:t>
            </a:r>
            <a:endParaRPr lang="en-US" altLang="ko-KR" b="0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60000"/>
              </a:lnSpc>
            </a:pPr>
            <a:r>
              <a:rPr lang="ko-KR" altLang="en-US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한다</a:t>
            </a:r>
            <a:r>
              <a:rPr lang="en-US" altLang="ko-KR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lang="ko-KR" altLang="en-US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다만</a:t>
            </a:r>
            <a:r>
              <a:rPr lang="en-US" altLang="ko-KR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b="0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외부강의ㆍ회의등의</a:t>
            </a:r>
            <a:r>
              <a:rPr lang="ko-KR" altLang="en-US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요청자가 국가나 지방자치단체</a:t>
            </a:r>
            <a:r>
              <a:rPr lang="en-US" altLang="ko-KR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그 소속 기관을 포함한다</a:t>
            </a:r>
            <a:r>
              <a:rPr lang="en-US" altLang="ko-KR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인 </a:t>
            </a:r>
            <a:endParaRPr lang="en-US" altLang="ko-KR" b="0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60000"/>
              </a:lnSpc>
            </a:pPr>
            <a:r>
              <a:rPr lang="ko-KR" altLang="en-US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경우는 그러하지 </a:t>
            </a:r>
            <a:r>
              <a:rPr lang="ko-KR" altLang="en-US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아니하다</a:t>
            </a:r>
            <a:r>
              <a:rPr lang="en-US" altLang="ko-KR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>
              <a:lnSpc>
                <a:spcPct val="60000"/>
              </a:lnSpc>
            </a:pPr>
            <a:endParaRPr lang="en-US" altLang="ko-KR" sz="700" b="0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60000"/>
              </a:lnSpc>
            </a:pPr>
            <a:r>
              <a:rPr lang="ko-KR" altLang="en-US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② 임직원이 제</a:t>
            </a:r>
            <a:r>
              <a:rPr lang="en-US" altLang="ko-KR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항에 따른 외부강의</a:t>
            </a:r>
            <a:r>
              <a:rPr lang="en-US" altLang="ko-KR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b="0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회의등의</a:t>
            </a:r>
            <a:r>
              <a:rPr lang="ko-KR" altLang="en-US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신고를 하고자 하는 경우에는 </a:t>
            </a:r>
            <a:r>
              <a:rPr lang="ko-KR" altLang="en-US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별지 제</a:t>
            </a:r>
            <a:r>
              <a:rPr lang="en-US" altLang="ko-KR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r>
              <a:rPr lang="ko-KR" altLang="en-US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호 서식 </a:t>
            </a:r>
          </a:p>
          <a:p>
            <a:pPr>
              <a:lnSpc>
                <a:spcPct val="60000"/>
              </a:lnSpc>
            </a:pPr>
            <a:r>
              <a:rPr lang="ko-KR" altLang="en-US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또는 전자신고시스템을 이용하여 </a:t>
            </a:r>
            <a:r>
              <a:rPr lang="ko-KR" altLang="en-US" b="0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행동강령책임관에게</a:t>
            </a:r>
            <a:r>
              <a:rPr lang="ko-KR" altLang="en-US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미리 신고하여야 하며</a:t>
            </a:r>
            <a:r>
              <a:rPr lang="en-US" altLang="ko-KR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미리 신고하는 </a:t>
            </a:r>
          </a:p>
          <a:p>
            <a:pPr>
              <a:lnSpc>
                <a:spcPct val="60000"/>
              </a:lnSpc>
            </a:pPr>
            <a:r>
              <a:rPr lang="ko-KR" altLang="en-US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것이 곤란한 경우에는 그 </a:t>
            </a:r>
            <a:r>
              <a:rPr lang="ko-KR" altLang="en-US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외부강의</a:t>
            </a:r>
            <a:r>
              <a:rPr lang="en-US" altLang="ko-KR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회의등을</a:t>
            </a:r>
            <a:r>
              <a:rPr lang="ko-KR" altLang="en-US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마친 날부터 </a:t>
            </a:r>
            <a:r>
              <a:rPr lang="en-US" altLang="ko-KR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ko-KR" altLang="en-US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일 이내에 신고</a:t>
            </a:r>
            <a:r>
              <a:rPr lang="ko-KR" altLang="en-US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하여야</a:t>
            </a:r>
            <a:r>
              <a:rPr lang="ko-KR" altLang="en-US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한다</a:t>
            </a:r>
            <a:r>
              <a:rPr lang="en-US" altLang="ko-KR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>
              <a:lnSpc>
                <a:spcPct val="60000"/>
              </a:lnSpc>
            </a:pPr>
            <a:endParaRPr lang="ko-KR" altLang="en-US" sz="700" b="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60000"/>
              </a:lnSpc>
            </a:pPr>
            <a:r>
              <a:rPr lang="ko-KR" altLang="en-US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③ 임직원이 외부강의</a:t>
            </a:r>
            <a:r>
              <a:rPr lang="en-US" altLang="ko-KR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․</a:t>
            </a:r>
            <a:r>
              <a:rPr lang="ko-KR" altLang="en-US" b="0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회의등을</a:t>
            </a:r>
            <a:r>
              <a:rPr lang="ko-KR" altLang="en-US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월 </a:t>
            </a:r>
            <a:r>
              <a:rPr lang="en-US" altLang="ko-KR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ko-KR" altLang="en-US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회 또는 월 </a:t>
            </a:r>
            <a:r>
              <a:rPr lang="en-US" altLang="ko-KR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6</a:t>
            </a:r>
            <a:r>
              <a:rPr lang="ko-KR" altLang="en-US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시간을 </a:t>
            </a:r>
            <a:r>
              <a:rPr lang="ko-KR" altLang="en-US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초과하여</a:t>
            </a:r>
            <a:r>
              <a:rPr lang="ko-KR" altLang="en-US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참여하고자 하는 </a:t>
            </a:r>
            <a:r>
              <a:rPr lang="ko-KR" altLang="en-US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경우에는 </a:t>
            </a:r>
            <a:endParaRPr lang="en-US" altLang="ko-KR" b="0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60000"/>
              </a:lnSpc>
            </a:pPr>
            <a:r>
              <a:rPr lang="ko-KR" altLang="en-US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미리 </a:t>
            </a:r>
            <a:r>
              <a:rPr lang="ko-KR" altLang="en-US" dirty="0" err="1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행동강령책임관의</a:t>
            </a:r>
            <a:r>
              <a:rPr lang="ko-KR" altLang="en-US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검토를 거쳐 회장의 승인</a:t>
            </a:r>
            <a:r>
              <a:rPr lang="ko-KR" altLang="en-US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을</a:t>
            </a:r>
            <a:r>
              <a:rPr lang="ko-KR" altLang="en-US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받아야 하며</a:t>
            </a:r>
            <a:r>
              <a:rPr lang="en-US" altLang="ko-KR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물품의 구입</a:t>
            </a:r>
            <a:r>
              <a:rPr lang="en-US" altLang="ko-KR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보증 및 </a:t>
            </a:r>
            <a:r>
              <a:rPr lang="ko-KR" altLang="en-US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대출</a:t>
            </a:r>
            <a:endParaRPr lang="en-US" altLang="ko-KR" b="0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60000"/>
              </a:lnSpc>
            </a:pPr>
            <a:r>
              <a:rPr lang="ko-KR" altLang="en-US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한도 등 </a:t>
            </a:r>
            <a:r>
              <a:rPr lang="ko-KR" altLang="en-US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직무유착 </a:t>
            </a:r>
            <a:r>
              <a:rPr lang="ko-KR" altLang="en-US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가능성이 있는 기업 또는 단체가 주관</a:t>
            </a:r>
            <a:r>
              <a:rPr lang="ko-KR" altLang="en-US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하는</a:t>
            </a:r>
            <a:r>
              <a:rPr lang="ko-KR" altLang="en-US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외부강의</a:t>
            </a:r>
            <a:r>
              <a:rPr lang="en-US" altLang="ko-KR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․</a:t>
            </a:r>
            <a:r>
              <a:rPr lang="ko-KR" altLang="en-US" b="0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회의등에</a:t>
            </a:r>
            <a:r>
              <a:rPr lang="ko-KR" altLang="en-US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참여해서는 </a:t>
            </a:r>
            <a:endParaRPr lang="en-US" altLang="ko-KR" b="0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60000"/>
              </a:lnSpc>
            </a:pPr>
            <a:r>
              <a:rPr lang="ko-KR" altLang="en-US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아니 </a:t>
            </a:r>
            <a:r>
              <a:rPr lang="ko-KR" altLang="en-US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된다</a:t>
            </a:r>
            <a:r>
              <a:rPr lang="en-US" altLang="ko-KR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>
              <a:lnSpc>
                <a:spcPct val="60000"/>
              </a:lnSpc>
            </a:pPr>
            <a:endParaRPr lang="ko-KR" altLang="en-US" sz="700" b="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60000"/>
              </a:lnSpc>
            </a:pPr>
            <a:r>
              <a:rPr lang="ko-KR" altLang="en-US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④ 임직원이 제</a:t>
            </a:r>
            <a:r>
              <a:rPr lang="en-US" altLang="ko-KR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항에 따라 </a:t>
            </a:r>
            <a:r>
              <a:rPr lang="ko-KR" altLang="en-US" b="0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외부강의ㆍ회의등을</a:t>
            </a:r>
            <a:r>
              <a:rPr lang="ko-KR" altLang="en-US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할 때 받을 수 있는 대가는 </a:t>
            </a:r>
            <a:r>
              <a:rPr lang="ko-KR" altLang="en-US" b="0" dirty="0" err="1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외부강의ㆍ회의등</a:t>
            </a:r>
            <a:endParaRPr lang="en-US" altLang="ko-KR" b="0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60000"/>
              </a:lnSpc>
            </a:pPr>
            <a:r>
              <a:rPr lang="ko-KR" altLang="en-US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요청자가 </a:t>
            </a:r>
            <a:r>
              <a:rPr lang="ko-KR" altLang="en-US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통상적으로 적용하는 기준을 초과해서는 </a:t>
            </a:r>
            <a:r>
              <a:rPr lang="ko-KR" altLang="en-US" b="0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아니되며</a:t>
            </a:r>
            <a:r>
              <a:rPr lang="en-US" altLang="ko-KR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직무관련 강의</a:t>
            </a:r>
            <a:r>
              <a:rPr lang="en-US" altLang="ko-KR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․</a:t>
            </a:r>
            <a:r>
              <a:rPr lang="ko-KR" altLang="en-US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강연의 대가는 </a:t>
            </a:r>
            <a:endParaRPr lang="en-US" altLang="ko-KR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60000"/>
              </a:lnSpc>
            </a:pPr>
            <a:r>
              <a:rPr lang="ko-KR" altLang="en-US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별표</a:t>
            </a:r>
            <a:r>
              <a:rPr lang="en-US" altLang="ko-KR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에 </a:t>
            </a:r>
            <a:r>
              <a:rPr lang="ko-KR" altLang="en-US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따른 기준을 초과할 수 없다</a:t>
            </a:r>
            <a:r>
              <a:rPr lang="en-US" altLang="ko-KR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endParaRPr lang="ko-KR" altLang="en-US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algn="r">
              <a:spcBef>
                <a:spcPct val="0"/>
              </a:spcBef>
            </a:pPr>
            <a:fld id="{2019E5E1-5837-4052-8169-725B2AC7CBC9}" type="slidenum">
              <a:rPr lang="en-US" altLang="ko-KR" smtClean="0"/>
              <a:pPr algn="r">
                <a:spcBef>
                  <a:spcPct val="0"/>
                </a:spcBef>
              </a:pPr>
              <a:t>2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598728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2400" dirty="0"/>
              <a:t>1</a:t>
            </a:r>
            <a:r>
              <a:rPr lang="en-US" altLang="ko-KR" sz="2400" dirty="0" smtClean="0"/>
              <a:t>. 『</a:t>
            </a:r>
            <a:r>
              <a:rPr lang="ko-KR" altLang="en-US" sz="2400" dirty="0" smtClean="0"/>
              <a:t>외부강의</a:t>
            </a:r>
            <a:r>
              <a:rPr lang="en-US" altLang="ko-KR" sz="2400" dirty="0" smtClean="0"/>
              <a:t>·</a:t>
            </a:r>
            <a:r>
              <a:rPr lang="ko-KR" altLang="en-US" sz="2400" dirty="0" err="1" smtClean="0"/>
              <a:t>회의등</a:t>
            </a:r>
            <a:r>
              <a:rPr lang="ko-KR" altLang="en-US" sz="2400" dirty="0" smtClean="0"/>
              <a:t> 신고</a:t>
            </a:r>
            <a:r>
              <a:rPr lang="en-US" altLang="ko-KR" sz="2400" dirty="0" smtClean="0"/>
              <a:t>』</a:t>
            </a:r>
            <a:r>
              <a:rPr lang="ko-KR" altLang="en-US" sz="2400" dirty="0" smtClean="0"/>
              <a:t> 근거</a:t>
            </a:r>
            <a:endParaRPr lang="ko-KR" altLang="en-US" sz="1800" dirty="0">
              <a:latin typeface="KBIZ한마음고딕 L" panose="02020603020101020101" pitchFamily="18" charset="-127"/>
              <a:ea typeface="KBIZ한마음고딕 L" panose="02020603020101020101" pitchFamily="18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755576" y="1312852"/>
            <a:ext cx="7920880" cy="5045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0"/>
              </a:spcBef>
              <a:buClr>
                <a:srgbClr val="FF3300"/>
              </a:buClr>
            </a:pPr>
            <a:r>
              <a:rPr lang="ko-KR" altLang="en-US" sz="200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□</a:t>
            </a:r>
            <a:r>
              <a:rPr lang="en-US" altLang="ko-KR" sz="200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 </a:t>
            </a:r>
            <a:r>
              <a:rPr lang="ko-KR" altLang="en-US" sz="200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청탁금지법 제</a:t>
            </a:r>
            <a:r>
              <a:rPr lang="en-US" altLang="ko-KR" sz="200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10</a:t>
            </a:r>
            <a:r>
              <a:rPr lang="ko-KR" altLang="en-US" sz="200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조</a:t>
            </a:r>
            <a:r>
              <a:rPr lang="en-US" altLang="ko-KR" sz="200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(</a:t>
            </a:r>
            <a:r>
              <a:rPr lang="ko-KR" altLang="en-US" sz="2000" dirty="0" err="1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외부강의등의</a:t>
            </a:r>
            <a:r>
              <a:rPr lang="ko-KR" altLang="en-US" sz="200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 사례금 수수 제한</a:t>
            </a:r>
            <a:r>
              <a:rPr lang="en-US" altLang="ko-KR" sz="200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)</a:t>
            </a:r>
            <a:endParaRPr lang="en-US" altLang="ko-KR" sz="1600" b="0" dirty="0">
              <a:latin typeface="KBIZ한마음고딕 M" panose="02020503020101020101" pitchFamily="18" charset="-127"/>
              <a:ea typeface="KBIZ한마음고딕 M" panose="02020503020101020101" pitchFamily="18" charset="-127"/>
            </a:endParaRPr>
          </a:p>
        </p:txBody>
      </p:sp>
      <p:sp>
        <p:nvSpPr>
          <p:cNvPr id="5" name="모서리가 둥근 직사각형 4"/>
          <p:cNvSpPr/>
          <p:nvPr/>
        </p:nvSpPr>
        <p:spPr>
          <a:xfrm>
            <a:off x="899592" y="1916832"/>
            <a:ext cx="7776864" cy="4459972"/>
          </a:xfrm>
          <a:prstGeom prst="roundRect">
            <a:avLst>
              <a:gd name="adj" fmla="val 5864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60000"/>
              </a:lnSpc>
            </a:pPr>
            <a:r>
              <a:rPr lang="en-US" altLang="ko-KR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① </a:t>
            </a:r>
            <a:r>
              <a:rPr lang="ko-KR" altLang="en-US" b="0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공직자등은</a:t>
            </a:r>
            <a:r>
              <a:rPr lang="ko-KR" altLang="en-US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자신의 직무와 관련되거나 그 지위</a:t>
            </a:r>
            <a:r>
              <a:rPr lang="en-US" altLang="ko-KR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직책 등에서 유래되는 사실상의 </a:t>
            </a:r>
            <a:r>
              <a:rPr lang="ko-KR" altLang="en-US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영향력을</a:t>
            </a:r>
            <a:endParaRPr lang="en-US" altLang="ko-KR" b="0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60000"/>
              </a:lnSpc>
            </a:pPr>
            <a:r>
              <a:rPr lang="ko-KR" altLang="en-US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통하여 </a:t>
            </a:r>
            <a:r>
              <a:rPr lang="ko-KR" altLang="en-US" b="0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요청받은</a:t>
            </a:r>
            <a:r>
              <a:rPr lang="ko-KR" altLang="en-US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교육</a:t>
            </a:r>
            <a:r>
              <a:rPr lang="en-US" altLang="ko-KR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홍보</a:t>
            </a:r>
            <a:r>
              <a:rPr lang="en-US" altLang="ko-KR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토론회</a:t>
            </a:r>
            <a:r>
              <a:rPr lang="en-US" altLang="ko-KR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세미나</a:t>
            </a:r>
            <a:r>
              <a:rPr lang="en-US" altLang="ko-KR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공청회 또는 그 밖의 회의 등에서 한 강의</a:t>
            </a:r>
            <a:r>
              <a:rPr lang="en-US" altLang="ko-KR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강연</a:t>
            </a:r>
            <a:r>
              <a:rPr lang="en-US" altLang="ko-KR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기고</a:t>
            </a:r>
            <a:endParaRPr lang="en-US" altLang="ko-KR" b="0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60000"/>
              </a:lnSpc>
            </a:pPr>
            <a:r>
              <a:rPr lang="ko-KR" altLang="en-US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등</a:t>
            </a:r>
            <a:r>
              <a:rPr lang="en-US" altLang="ko-KR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이하 </a:t>
            </a:r>
            <a:r>
              <a:rPr lang="en-US" altLang="ko-KR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"</a:t>
            </a:r>
            <a:r>
              <a:rPr lang="ko-KR" altLang="en-US" b="0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외부강의등</a:t>
            </a:r>
            <a:r>
              <a:rPr lang="en-US" altLang="ko-KR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"</a:t>
            </a:r>
            <a:r>
              <a:rPr lang="ko-KR" altLang="en-US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이라 한다</a:t>
            </a:r>
            <a:r>
              <a:rPr lang="en-US" altLang="ko-KR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의 대가로서 </a:t>
            </a:r>
            <a:r>
              <a:rPr lang="ko-KR" altLang="en-US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대통령령으로 정하는 금액을 초과하는 사례금을 </a:t>
            </a:r>
            <a:endParaRPr lang="en-US" altLang="ko-KR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60000"/>
              </a:lnSpc>
            </a:pPr>
            <a:r>
              <a:rPr lang="en-US" altLang="ko-KR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받아서는 </a:t>
            </a:r>
            <a:r>
              <a:rPr lang="ko-KR" altLang="en-US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아니 된다</a:t>
            </a:r>
            <a:r>
              <a:rPr lang="en-US" altLang="ko-KR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>
              <a:lnSpc>
                <a:spcPct val="60000"/>
              </a:lnSpc>
            </a:pPr>
            <a:endParaRPr lang="en-US" altLang="ko-KR" sz="600" b="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60000"/>
              </a:lnSpc>
            </a:pPr>
            <a:r>
              <a:rPr lang="en-US" altLang="ko-KR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② </a:t>
            </a:r>
            <a:r>
              <a:rPr lang="ko-KR" altLang="en-US" b="0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공직자등은</a:t>
            </a:r>
            <a:r>
              <a:rPr lang="ko-KR" altLang="en-US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0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외부강의등을</a:t>
            </a:r>
            <a:r>
              <a:rPr lang="ko-KR" altLang="en-US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할 때에는 대통령령으로 정하는 바에 따라 </a:t>
            </a:r>
            <a:r>
              <a:rPr lang="ko-KR" altLang="en-US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외부강의등의</a:t>
            </a:r>
            <a:r>
              <a:rPr lang="ko-KR" altLang="en-US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요청</a:t>
            </a:r>
            <a:endParaRPr lang="en-US" altLang="ko-KR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60000"/>
              </a:lnSpc>
            </a:pPr>
            <a:r>
              <a:rPr lang="ko-KR" altLang="en-US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명세 등을 소속기관장에게 미리 서면으로 신고</a:t>
            </a:r>
            <a:r>
              <a:rPr lang="ko-KR" altLang="en-US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하여야 한다</a:t>
            </a:r>
            <a:r>
              <a:rPr lang="en-US" altLang="ko-KR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lang="ko-KR" altLang="en-US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다만</a:t>
            </a:r>
            <a:r>
              <a:rPr lang="en-US" altLang="ko-KR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b="0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외부강의등을</a:t>
            </a:r>
            <a:r>
              <a:rPr lang="ko-KR" altLang="en-US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요청한 </a:t>
            </a:r>
            <a:r>
              <a:rPr lang="ko-KR" altLang="en-US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자가</a:t>
            </a:r>
            <a:endParaRPr lang="en-US" altLang="ko-KR" b="0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60000"/>
              </a:lnSpc>
            </a:pPr>
            <a:r>
              <a:rPr lang="ko-KR" altLang="en-US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국가나 지방자치단체인 경우에는 그러하지 아니하다</a:t>
            </a:r>
            <a:r>
              <a:rPr lang="en-US" altLang="ko-KR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>
              <a:lnSpc>
                <a:spcPct val="60000"/>
              </a:lnSpc>
            </a:pPr>
            <a:endParaRPr lang="en-US" altLang="ko-KR" sz="600" b="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60000"/>
              </a:lnSpc>
            </a:pPr>
            <a:r>
              <a:rPr lang="en-US" altLang="ko-KR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③ </a:t>
            </a:r>
            <a:r>
              <a:rPr lang="ko-KR" altLang="en-US" b="0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공직자등은</a:t>
            </a:r>
            <a:r>
              <a:rPr lang="ko-KR" altLang="en-US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제</a:t>
            </a:r>
            <a:r>
              <a:rPr lang="en-US" altLang="ko-KR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ko-KR" altLang="en-US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항 본문에 따라 </a:t>
            </a:r>
            <a:r>
              <a:rPr lang="ko-KR" altLang="en-US" b="0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외부강의등을</a:t>
            </a:r>
            <a:r>
              <a:rPr lang="ko-KR" altLang="en-US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미리 신고하는 것이 곤란한 경우에는 그 </a:t>
            </a:r>
            <a:r>
              <a:rPr lang="ko-KR" altLang="en-US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외부</a:t>
            </a:r>
            <a:endParaRPr lang="en-US" altLang="ko-KR" b="0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60000"/>
              </a:lnSpc>
            </a:pPr>
            <a:r>
              <a:rPr lang="en-US" altLang="ko-KR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0" dirty="0" err="1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강의등을</a:t>
            </a:r>
            <a:r>
              <a:rPr lang="ko-KR" altLang="en-US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마친 날부터 </a:t>
            </a:r>
            <a:r>
              <a:rPr lang="en-US" altLang="ko-KR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ko-KR" altLang="en-US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일 이내에 서면으로 신고하여야 한다</a:t>
            </a:r>
            <a:r>
              <a:rPr lang="en-US" altLang="ko-KR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>
              <a:lnSpc>
                <a:spcPct val="60000"/>
              </a:lnSpc>
            </a:pPr>
            <a:endParaRPr lang="en-US" altLang="ko-KR" sz="600" b="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60000"/>
              </a:lnSpc>
            </a:pPr>
            <a:r>
              <a:rPr lang="en-US" altLang="ko-KR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④ </a:t>
            </a:r>
            <a:r>
              <a:rPr lang="ko-KR" altLang="en-US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소속기관장은 제</a:t>
            </a:r>
            <a:r>
              <a:rPr lang="en-US" altLang="ko-KR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ko-KR" altLang="en-US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항에 따라 </a:t>
            </a:r>
            <a:r>
              <a:rPr lang="ko-KR" altLang="en-US" b="0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공직자등이</a:t>
            </a:r>
            <a:r>
              <a:rPr lang="ko-KR" altLang="en-US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신고한 </a:t>
            </a:r>
            <a:r>
              <a:rPr lang="ko-KR" altLang="en-US" b="0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외부강의등이</a:t>
            </a:r>
            <a:r>
              <a:rPr lang="ko-KR" altLang="en-US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공정한 직무수행을 저해할 </a:t>
            </a:r>
            <a:endParaRPr lang="en-US" altLang="ko-KR" b="0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60000"/>
              </a:lnSpc>
            </a:pPr>
            <a:r>
              <a:rPr lang="en-US" altLang="ko-KR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수 </a:t>
            </a:r>
            <a:r>
              <a:rPr lang="ko-KR" altLang="en-US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있다고 판단하는 경우에는 그 </a:t>
            </a:r>
            <a:r>
              <a:rPr lang="ko-KR" altLang="en-US" b="0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외부강의등을</a:t>
            </a:r>
            <a:r>
              <a:rPr lang="ko-KR" altLang="en-US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제한할 수 있다</a:t>
            </a:r>
            <a:r>
              <a:rPr lang="en-US" altLang="ko-KR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>
              <a:lnSpc>
                <a:spcPct val="60000"/>
              </a:lnSpc>
            </a:pPr>
            <a:endParaRPr lang="en-US" altLang="ko-KR" sz="600" b="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60000"/>
              </a:lnSpc>
            </a:pPr>
            <a:r>
              <a:rPr lang="en-US" altLang="ko-KR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⑤ </a:t>
            </a:r>
            <a:r>
              <a:rPr lang="ko-KR" altLang="en-US" b="0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공직자등은</a:t>
            </a:r>
            <a:r>
              <a:rPr lang="ko-KR" altLang="en-US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제</a:t>
            </a:r>
            <a:r>
              <a:rPr lang="en-US" altLang="ko-KR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항에 따른 금액을 초과하는 사례금을 받은 경우에는 대통령령으로 정하는 </a:t>
            </a:r>
            <a:endParaRPr lang="en-US" altLang="ko-KR" b="0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60000"/>
              </a:lnSpc>
            </a:pPr>
            <a:r>
              <a:rPr lang="en-US" altLang="ko-KR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바에 </a:t>
            </a:r>
            <a:r>
              <a:rPr lang="ko-KR" altLang="en-US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따라 </a:t>
            </a:r>
            <a:r>
              <a:rPr lang="ko-KR" altLang="en-US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소속기관장에게 신고하고</a:t>
            </a:r>
            <a:r>
              <a:rPr lang="en-US" altLang="ko-KR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제공자에게 그 초과금액을 지체 없이 반환하여야 한다</a:t>
            </a:r>
            <a:r>
              <a:rPr lang="en-US" altLang="ko-KR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>
              <a:lnSpc>
                <a:spcPct val="60000"/>
              </a:lnSpc>
            </a:pPr>
            <a:endParaRPr lang="en-US" altLang="ko-KR" sz="1800" dirty="0">
              <a:solidFill>
                <a:schemeClr val="tx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60000"/>
              </a:lnSpc>
            </a:pPr>
            <a:r>
              <a:rPr lang="en-US" altLang="ko-KR" dirty="0" smtClean="0"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* </a:t>
            </a:r>
            <a:r>
              <a:rPr lang="ko-KR" altLang="en-US" u="sng" dirty="0" smtClean="0"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제</a:t>
            </a:r>
            <a:r>
              <a:rPr lang="en-US" altLang="ko-KR" u="sng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23</a:t>
            </a:r>
            <a:r>
              <a:rPr lang="ko-KR" altLang="en-US" u="sng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조</a:t>
            </a:r>
            <a:r>
              <a:rPr lang="en-US" altLang="ko-KR" u="sng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u="sng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과태료 부과</a:t>
            </a:r>
            <a:r>
              <a:rPr lang="en-US" altLang="ko-KR" u="sng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en-US" altLang="ko-KR" b="0" u="sng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④ </a:t>
            </a:r>
            <a:r>
              <a:rPr lang="ko-KR" altLang="en-US" b="0" u="sng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제</a:t>
            </a:r>
            <a:r>
              <a:rPr lang="en-US" altLang="ko-KR" b="0" u="sng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10</a:t>
            </a:r>
            <a:r>
              <a:rPr lang="ko-KR" altLang="en-US" b="0" u="sng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조제</a:t>
            </a:r>
            <a:r>
              <a:rPr lang="en-US" altLang="ko-KR" b="0" u="sng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5</a:t>
            </a:r>
            <a:r>
              <a:rPr lang="ko-KR" altLang="en-US" b="0" u="sng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항에 따른 신고 및 반환 조치를 하니 아니한 </a:t>
            </a:r>
            <a:r>
              <a:rPr lang="ko-KR" altLang="en-US" b="0" u="sng" dirty="0" err="1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공직자등</a:t>
            </a:r>
            <a:endParaRPr lang="en-US" altLang="ko-KR" b="0" u="sng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60000"/>
              </a:lnSpc>
            </a:pPr>
            <a:r>
              <a:rPr lang="ko-KR" altLang="en-US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  <a:r>
              <a:rPr lang="ko-KR" altLang="en-US" b="0" u="sng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에게는 </a:t>
            </a:r>
            <a:r>
              <a:rPr lang="en-US" altLang="ko-KR" u="sng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500</a:t>
            </a:r>
            <a:r>
              <a:rPr lang="ko-KR" altLang="en-US" u="sng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만원 이하의 과태료를 부과한다</a:t>
            </a:r>
            <a:r>
              <a:rPr lang="en-US" altLang="ko-KR" u="sng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en-US" altLang="ko-KR" u="sng" dirty="0">
              <a:solidFill>
                <a:schemeClr val="tx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algn="r">
              <a:spcBef>
                <a:spcPct val="0"/>
              </a:spcBef>
            </a:pPr>
            <a:fld id="{2019E5E1-5837-4052-8169-725B2AC7CBC9}" type="slidenum">
              <a:rPr lang="en-US" altLang="ko-KR" smtClean="0"/>
              <a:pPr algn="r">
                <a:spcBef>
                  <a:spcPct val="0"/>
                </a:spcBef>
              </a:pPr>
              <a:t>3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363074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2400" dirty="0"/>
              <a:t>2</a:t>
            </a:r>
            <a:r>
              <a:rPr lang="en-US" altLang="ko-KR" sz="2400" dirty="0" smtClean="0"/>
              <a:t>. 『</a:t>
            </a:r>
            <a:r>
              <a:rPr lang="ko-KR" altLang="en-US" sz="2400" dirty="0" smtClean="0"/>
              <a:t>외부강의</a:t>
            </a:r>
            <a:r>
              <a:rPr lang="en-US" altLang="ko-KR" sz="2400" dirty="0" smtClean="0"/>
              <a:t>·</a:t>
            </a:r>
            <a:r>
              <a:rPr lang="ko-KR" altLang="en-US" sz="2400" dirty="0" err="1" smtClean="0"/>
              <a:t>회의등</a:t>
            </a:r>
            <a:r>
              <a:rPr lang="ko-KR" altLang="en-US" sz="2400" dirty="0" smtClean="0"/>
              <a:t> </a:t>
            </a:r>
            <a:r>
              <a:rPr lang="en-US" altLang="ko-KR" sz="2400" dirty="0" smtClean="0"/>
              <a:t>』</a:t>
            </a:r>
            <a:r>
              <a:rPr lang="ko-KR" altLang="en-US" sz="2400" dirty="0" smtClean="0"/>
              <a:t> 대가수령 상한기준</a:t>
            </a:r>
            <a:endParaRPr lang="ko-KR" altLang="en-US" sz="2400" dirty="0">
              <a:latin typeface="KBIZ한마음고딕 L" panose="02020603020101020101" pitchFamily="18" charset="-127"/>
              <a:ea typeface="KBIZ한마음고딕 L" panose="02020603020101020101" pitchFamily="18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755576" y="1124744"/>
            <a:ext cx="7920880" cy="19851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0"/>
              </a:spcBef>
              <a:buClr>
                <a:srgbClr val="FF3300"/>
              </a:buClr>
            </a:pPr>
            <a:r>
              <a:rPr lang="ko-KR" altLang="en-US" sz="200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□</a:t>
            </a:r>
            <a:r>
              <a:rPr lang="en-US" altLang="ko-KR" sz="200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 </a:t>
            </a:r>
            <a:r>
              <a:rPr lang="ko-KR" altLang="en-US" sz="200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본회 임직원 행동강령 별표 </a:t>
            </a:r>
            <a:r>
              <a:rPr lang="en-US" altLang="ko-KR" sz="200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1</a:t>
            </a:r>
            <a:r>
              <a:rPr lang="en-US" altLang="ko-KR" sz="160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(</a:t>
            </a:r>
            <a:r>
              <a:rPr lang="ko-KR" altLang="en-US" sz="160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직무관련 외부강의 대가수령 상한기준</a:t>
            </a:r>
            <a:r>
              <a:rPr lang="en-US" altLang="ko-KR" sz="160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)</a:t>
            </a:r>
            <a:endParaRPr lang="en-US" altLang="ko-KR" sz="1600" dirty="0">
              <a:latin typeface="KBIZ한마음고딕 M" panose="02020503020101020101" pitchFamily="18" charset="-127"/>
              <a:ea typeface="KBIZ한마음고딕 M" panose="02020503020101020101" pitchFamily="18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en-US" altLang="ko-KR" sz="1600" b="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                                                                                        </a:t>
            </a:r>
            <a:r>
              <a:rPr lang="en-US" altLang="ko-KR" sz="1600" b="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600" b="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단위 </a:t>
            </a:r>
            <a:r>
              <a:rPr lang="en-US" altLang="ko-KR" sz="1600" b="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600" b="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천원</a:t>
            </a:r>
            <a:r>
              <a:rPr lang="en-US" altLang="ko-KR" sz="1600" b="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2000" b="0" dirty="0" smtClean="0">
              <a:latin typeface="KBIZ한마음고딕 M" panose="02020503020101020101" pitchFamily="18" charset="-127"/>
              <a:ea typeface="KBIZ한마음고딕 M" panose="02020503020101020101" pitchFamily="18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2000" b="0" dirty="0" smtClean="0">
              <a:latin typeface="KBIZ한마음고딕 M" panose="02020503020101020101" pitchFamily="18" charset="-127"/>
              <a:ea typeface="KBIZ한마음고딕 M" panose="02020503020101020101" pitchFamily="18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600" b="0" dirty="0">
              <a:latin typeface="KBIZ한마음고딕 M" panose="02020503020101020101" pitchFamily="18" charset="-127"/>
              <a:ea typeface="KBIZ한마음고딕 M" panose="02020503020101020101" pitchFamily="18" charset="-127"/>
            </a:endParaRPr>
          </a:p>
        </p:txBody>
      </p:sp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7978885"/>
              </p:ext>
            </p:extLst>
          </p:nvPr>
        </p:nvGraphicFramePr>
        <p:xfrm>
          <a:off x="1259631" y="2032943"/>
          <a:ext cx="6912770" cy="107696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382554"/>
                <a:gridCol w="1382554"/>
                <a:gridCol w="1382554"/>
                <a:gridCol w="1382554"/>
                <a:gridCol w="1382554"/>
              </a:tblGrid>
              <a:tr h="33222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구 분</a:t>
                      </a:r>
                      <a:endParaRPr lang="ko-KR" altLang="en-US" sz="1600" dirty="0"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임 원</a:t>
                      </a:r>
                      <a:endParaRPr lang="ko-KR" altLang="en-US" sz="1600" dirty="0"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3</a:t>
                      </a:r>
                      <a:r>
                        <a:rPr lang="ko-KR" altLang="en-US" sz="1600" dirty="0" smtClean="0"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급 이상</a:t>
                      </a:r>
                      <a:endParaRPr lang="ko-KR" altLang="en-US" sz="1600" dirty="0"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4</a:t>
                      </a:r>
                      <a:r>
                        <a:rPr lang="ko-KR" altLang="en-US" sz="1600" dirty="0" smtClean="0"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급 이하</a:t>
                      </a:r>
                      <a:endParaRPr lang="ko-KR" altLang="en-US" sz="1600" dirty="0"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비 고</a:t>
                      </a:r>
                      <a:endParaRPr lang="ko-KR" altLang="en-US" sz="1600" dirty="0"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r>
                        <a:rPr lang="ko-KR" altLang="en-US" sz="16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시간</a:t>
                      </a:r>
                      <a:r>
                        <a:rPr lang="en-US" altLang="ko-KR" sz="16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60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상한액</a:t>
                      </a:r>
                      <a:r>
                        <a:rPr lang="en-US" altLang="ko-KR" sz="16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6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300</a:t>
                      </a:r>
                      <a:endParaRPr lang="ko-KR" altLang="en-US" sz="16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230</a:t>
                      </a:r>
                      <a:endParaRPr lang="ko-KR" altLang="en-US" sz="16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200</a:t>
                      </a:r>
                      <a:endParaRPr lang="ko-KR" altLang="en-US" sz="16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solidFill>
                      <a:srgbClr val="DDDDDD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원고료</a:t>
                      </a:r>
                      <a:endParaRPr lang="en-US" altLang="ko-KR" sz="160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ctr" latinLnBrk="1"/>
                      <a:r>
                        <a:rPr lang="ko-KR" altLang="en-US" sz="16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포함</a:t>
                      </a:r>
                      <a:endParaRPr lang="ko-KR" altLang="en-US" sz="16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solidFill>
                      <a:srgbClr val="DDDDDD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r>
                        <a:rPr lang="ko-KR" altLang="en-US" sz="16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시간   초과</a:t>
                      </a:r>
                      <a:endParaRPr lang="ko-KR" altLang="en-US" sz="16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150</a:t>
                      </a:r>
                      <a:endParaRPr lang="ko-KR" altLang="en-US" sz="16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120</a:t>
                      </a:r>
                      <a:endParaRPr lang="ko-KR" altLang="en-US" sz="16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100</a:t>
                      </a:r>
                      <a:endParaRPr lang="ko-KR" altLang="en-US" sz="16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solidFill>
                      <a:srgbClr val="DDDDDD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solidFill>
                      <a:srgbClr val="DDDDDD"/>
                    </a:solidFill>
                  </a:tcPr>
                </a:tc>
              </a:tr>
            </a:tbl>
          </a:graphicData>
        </a:graphic>
      </p:graphicFrame>
      <p:sp>
        <p:nvSpPr>
          <p:cNvPr id="7" name="직사각형 6"/>
          <p:cNvSpPr/>
          <p:nvPr/>
        </p:nvSpPr>
        <p:spPr>
          <a:xfrm>
            <a:off x="756660" y="3356992"/>
            <a:ext cx="7920880" cy="32778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0"/>
              </a:spcBef>
              <a:buClr>
                <a:srgbClr val="FF3300"/>
              </a:buClr>
            </a:pPr>
            <a:r>
              <a:rPr lang="ko-KR" altLang="en-US" sz="200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□</a:t>
            </a:r>
            <a:r>
              <a:rPr lang="en-US" altLang="ko-KR" sz="200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 </a:t>
            </a:r>
            <a:r>
              <a:rPr lang="ko-KR" altLang="en-US" sz="200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청탁금지법 시행령 별표</a:t>
            </a:r>
            <a:r>
              <a:rPr lang="en-US" altLang="ko-KR" sz="200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2</a:t>
            </a:r>
            <a:r>
              <a:rPr lang="en-US" altLang="ko-KR" sz="160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(</a:t>
            </a:r>
            <a:r>
              <a:rPr lang="ko-KR" altLang="en-US" sz="1600" dirty="0" err="1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외부강의등</a:t>
            </a:r>
            <a:r>
              <a:rPr lang="ko-KR" altLang="en-US" sz="160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 사례금 </a:t>
            </a:r>
            <a:r>
              <a:rPr lang="ko-KR" altLang="en-US" sz="1600" dirty="0" err="1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상한액</a:t>
            </a:r>
            <a:r>
              <a:rPr lang="en-US" altLang="ko-KR" sz="160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)</a:t>
            </a:r>
          </a:p>
          <a:p>
            <a:pPr>
              <a:lnSpc>
                <a:spcPct val="150000"/>
              </a:lnSpc>
              <a:spcBef>
                <a:spcPct val="0"/>
              </a:spcBef>
              <a:buClr>
                <a:srgbClr val="FF3300"/>
              </a:buClr>
            </a:pPr>
            <a:r>
              <a:rPr lang="en-US" altLang="ko-KR" sz="1600" b="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                                                                                      </a:t>
            </a:r>
            <a:r>
              <a:rPr lang="en-US" altLang="ko-KR" sz="1600" b="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600" b="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단위 </a:t>
            </a:r>
            <a:r>
              <a:rPr lang="en-US" altLang="ko-KR" sz="1600" b="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600" b="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천원</a:t>
            </a:r>
            <a:r>
              <a:rPr lang="en-US" altLang="ko-KR" sz="1600" b="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>
              <a:lnSpc>
                <a:spcPct val="150000"/>
              </a:lnSpc>
              <a:spcBef>
                <a:spcPct val="0"/>
              </a:spcBef>
              <a:buClr>
                <a:srgbClr val="FF3300"/>
              </a:buClr>
            </a:pPr>
            <a:endParaRPr lang="en-US" altLang="ko-KR" sz="1600" b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Clr>
                <a:srgbClr val="FF3300"/>
              </a:buClr>
            </a:pPr>
            <a:endParaRPr lang="en-US" altLang="ko-KR" sz="1600" b="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Clr>
                <a:srgbClr val="FF3300"/>
              </a:buClr>
            </a:pPr>
            <a:endParaRPr lang="en-US" altLang="ko-KR" sz="1600" b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Clr>
                <a:srgbClr val="FF3300"/>
              </a:buClr>
            </a:pPr>
            <a:endParaRPr lang="en-US" altLang="ko-KR" sz="1600" b="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Clr>
                <a:srgbClr val="FF3300"/>
              </a:buClr>
            </a:pPr>
            <a:r>
              <a:rPr lang="ko-KR" altLang="en-US" sz="1600" b="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600" b="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☞ 청탁금지법은 대가수령 기준을 강의대가만으로 제한하지 않고 </a:t>
            </a:r>
            <a:r>
              <a:rPr lang="ko-KR" altLang="en-US" sz="1600" b="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심의</a:t>
            </a:r>
            <a:r>
              <a:rPr lang="en-US" altLang="ko-KR" sz="1600" b="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</a:t>
            </a:r>
            <a:r>
              <a:rPr lang="ko-KR" altLang="en-US" sz="1600" b="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회의 등 모든</a:t>
            </a:r>
            <a:endParaRPr lang="en-US" altLang="ko-KR" sz="1600" b="0" dirty="0" smtClean="0">
              <a:solidFill>
                <a:srgbClr val="FF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Clr>
                <a:srgbClr val="FF3300"/>
              </a:buClr>
            </a:pPr>
            <a:r>
              <a:rPr lang="en-US" altLang="ko-KR" sz="1600" b="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600" b="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</a:t>
            </a:r>
            <a:r>
              <a:rPr lang="ko-KR" altLang="en-US" sz="1600" b="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회의에 공통적으로 적용 </a:t>
            </a:r>
            <a:r>
              <a:rPr lang="ko-KR" altLang="en-US" sz="1600" b="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함 → 행동강령 상한기준 </a:t>
            </a:r>
            <a:r>
              <a:rPr lang="en-US" altLang="ko-KR" sz="1600" b="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9</a:t>
            </a:r>
            <a:r>
              <a:rPr lang="ko-KR" altLang="en-US" sz="1600" b="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월 개정 예정</a:t>
            </a:r>
            <a:endParaRPr lang="en-US" altLang="ko-KR" sz="1600" b="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600" b="0" dirty="0">
              <a:latin typeface="KBIZ한마음고딕 M" panose="02020503020101020101" pitchFamily="18" charset="-127"/>
              <a:ea typeface="KBIZ한마음고딕 M" panose="02020503020101020101" pitchFamily="18" charset="-127"/>
            </a:endParaRPr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1214144"/>
              </p:ext>
            </p:extLst>
          </p:nvPr>
        </p:nvGraphicFramePr>
        <p:xfrm>
          <a:off x="1259632" y="4293096"/>
          <a:ext cx="6912767" cy="111252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396955"/>
                <a:gridCol w="1396955"/>
                <a:gridCol w="1396955"/>
                <a:gridCol w="1396955"/>
                <a:gridCol w="1324947"/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구 분</a:t>
                      </a:r>
                      <a:endParaRPr lang="ko-KR" altLang="en-US" sz="1600" dirty="0"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기관장</a:t>
                      </a:r>
                      <a:endParaRPr lang="ko-KR" altLang="en-US" sz="1600" dirty="0"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임원</a:t>
                      </a:r>
                      <a:endParaRPr lang="ko-KR" altLang="en-US" sz="1600" dirty="0"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그 외 직원</a:t>
                      </a:r>
                      <a:endParaRPr lang="ko-KR" altLang="en-US" sz="1600" dirty="0"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비 고</a:t>
                      </a:r>
                      <a:endParaRPr lang="ko-KR" altLang="en-US" sz="1600" dirty="0"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r>
                        <a:rPr lang="ko-KR" altLang="en-US" sz="16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시간</a:t>
                      </a:r>
                      <a:r>
                        <a:rPr lang="en-US" altLang="ko-KR" sz="16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60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상한액</a:t>
                      </a:r>
                      <a:r>
                        <a:rPr lang="en-US" altLang="ko-KR" sz="16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6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400</a:t>
                      </a:r>
                      <a:endParaRPr lang="ko-KR" altLang="en-US" sz="16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300</a:t>
                      </a:r>
                      <a:endParaRPr lang="ko-KR" altLang="en-US" sz="16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200</a:t>
                      </a:r>
                      <a:endParaRPr lang="ko-KR" altLang="en-US" sz="16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solidFill>
                      <a:srgbClr val="D9D9D9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원고료</a:t>
                      </a:r>
                      <a:endParaRPr lang="en-US" altLang="ko-KR" sz="160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ctr" latinLnBrk="1"/>
                      <a:r>
                        <a:rPr lang="ko-KR" altLang="en-US" sz="16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포함</a:t>
                      </a:r>
                    </a:p>
                  </a:txBody>
                  <a:tcPr anchor="ctr">
                    <a:solidFill>
                      <a:srgbClr val="D9D9D9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r>
                        <a:rPr lang="ko-KR" altLang="en-US" sz="16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시간   초과</a:t>
                      </a:r>
                      <a:endParaRPr lang="ko-KR" altLang="en-US" sz="16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200</a:t>
                      </a:r>
                      <a:endParaRPr lang="ko-KR" altLang="en-US" sz="16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150</a:t>
                      </a:r>
                      <a:endParaRPr lang="ko-KR" altLang="en-US" sz="16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100</a:t>
                      </a:r>
                      <a:endParaRPr lang="ko-KR" altLang="en-US" sz="16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solidFill>
                      <a:srgbClr val="D9D9D9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6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solidFill>
                      <a:srgbClr val="D9D9D9"/>
                    </a:solidFill>
                  </a:tcPr>
                </a:tc>
              </a:tr>
            </a:tbl>
          </a:graphicData>
        </a:graphic>
      </p:graphicFrame>
      <p:sp>
        <p:nvSpPr>
          <p:cNvPr id="9" name="직사각형 8"/>
          <p:cNvSpPr/>
          <p:nvPr/>
        </p:nvSpPr>
        <p:spPr>
          <a:xfrm>
            <a:off x="911710" y="5445224"/>
            <a:ext cx="7920880" cy="15234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0"/>
              </a:spcBef>
              <a:buClr>
                <a:srgbClr val="FF3300"/>
              </a:buClr>
            </a:pPr>
            <a:endParaRPr lang="en-US" altLang="ko-KR" sz="1600" b="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2000" b="0" dirty="0" smtClean="0">
              <a:latin typeface="KBIZ한마음고딕 M" panose="02020503020101020101" pitchFamily="18" charset="-127"/>
              <a:ea typeface="KBIZ한마음고딕 M" panose="02020503020101020101" pitchFamily="18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2000" b="0" dirty="0" smtClean="0">
              <a:latin typeface="KBIZ한마음고딕 M" panose="02020503020101020101" pitchFamily="18" charset="-127"/>
              <a:ea typeface="KBIZ한마음고딕 M" panose="02020503020101020101" pitchFamily="18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600" b="0" dirty="0">
              <a:latin typeface="KBIZ한마음고딕 M" panose="02020503020101020101" pitchFamily="18" charset="-127"/>
              <a:ea typeface="KBIZ한마음고딕 M" panose="02020503020101020101" pitchFamily="18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algn="r">
              <a:spcBef>
                <a:spcPct val="0"/>
              </a:spcBef>
            </a:pPr>
            <a:fld id="{2019E5E1-5837-4052-8169-725B2AC7CBC9}" type="slidenum">
              <a:rPr lang="en-US" altLang="ko-KR" smtClean="0"/>
              <a:pPr algn="r">
                <a:spcBef>
                  <a:spcPct val="0"/>
                </a:spcBef>
              </a:pPr>
              <a:t>4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851546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2400" dirty="0" smtClean="0"/>
              <a:t>3. 『</a:t>
            </a:r>
            <a:r>
              <a:rPr lang="ko-KR" altLang="en-US" sz="2400" dirty="0" smtClean="0"/>
              <a:t>외부강의</a:t>
            </a:r>
            <a:r>
              <a:rPr lang="en-US" altLang="ko-KR" sz="2400" dirty="0" smtClean="0"/>
              <a:t>·</a:t>
            </a:r>
            <a:r>
              <a:rPr lang="ko-KR" altLang="en-US" sz="2400" dirty="0" err="1" smtClean="0"/>
              <a:t>회의등</a:t>
            </a:r>
            <a:r>
              <a:rPr lang="ko-KR" altLang="en-US" sz="2400" dirty="0" smtClean="0"/>
              <a:t> 신고 </a:t>
            </a:r>
            <a:r>
              <a:rPr lang="en-US" altLang="ko-KR" sz="2400" dirty="0" smtClean="0"/>
              <a:t>』</a:t>
            </a:r>
            <a:r>
              <a:rPr lang="ko-KR" altLang="en-US" sz="2400" dirty="0" smtClean="0"/>
              <a:t> 징계양정 기준</a:t>
            </a:r>
            <a:endParaRPr lang="ko-KR" altLang="en-US" sz="2400" dirty="0">
              <a:latin typeface="KBIZ한마음고딕 L" panose="02020603020101020101" pitchFamily="18" charset="-127"/>
              <a:ea typeface="KBIZ한마음고딕 L" panose="02020603020101020101" pitchFamily="18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752394" y="1196752"/>
            <a:ext cx="7920880" cy="16158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0"/>
              </a:spcBef>
              <a:buClr>
                <a:srgbClr val="FF3300"/>
              </a:buClr>
            </a:pPr>
            <a:r>
              <a:rPr lang="ko-KR" altLang="en-US" sz="200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□</a:t>
            </a:r>
            <a:r>
              <a:rPr lang="en-US" altLang="ko-KR" sz="200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 </a:t>
            </a:r>
            <a:r>
              <a:rPr lang="ko-KR" altLang="en-US" sz="200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본회 임직원 행동강령 별표 </a:t>
            </a:r>
            <a:r>
              <a:rPr lang="en-US" altLang="ko-KR" sz="200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2</a:t>
            </a:r>
            <a:r>
              <a:rPr lang="en-US" altLang="ko-KR" sz="160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(</a:t>
            </a:r>
            <a:r>
              <a:rPr lang="ko-KR" altLang="en-US" sz="160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신고의무 위반에 대한 조치기준</a:t>
            </a:r>
            <a:r>
              <a:rPr lang="en-US" altLang="ko-KR" sz="160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)</a:t>
            </a:r>
            <a:endParaRPr lang="en-US" altLang="ko-KR" sz="1600" dirty="0">
              <a:latin typeface="KBIZ한마음고딕 M" panose="02020503020101020101" pitchFamily="18" charset="-127"/>
              <a:ea typeface="KBIZ한마음고딕 M" panose="02020503020101020101" pitchFamily="18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2000" b="0" dirty="0" smtClean="0">
              <a:latin typeface="KBIZ한마음고딕 M" panose="02020503020101020101" pitchFamily="18" charset="-127"/>
              <a:ea typeface="KBIZ한마음고딕 M" panose="02020503020101020101" pitchFamily="18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2000" b="0" dirty="0" smtClean="0">
              <a:latin typeface="KBIZ한마음고딕 M" panose="02020503020101020101" pitchFamily="18" charset="-127"/>
              <a:ea typeface="KBIZ한마음고딕 M" panose="02020503020101020101" pitchFamily="18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600" b="0" dirty="0">
              <a:latin typeface="KBIZ한마음고딕 M" panose="02020503020101020101" pitchFamily="18" charset="-127"/>
              <a:ea typeface="KBIZ한마음고딕 M" panose="02020503020101020101" pitchFamily="18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755576" y="3212976"/>
            <a:ext cx="7920880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0"/>
              </a:spcBef>
              <a:buClr>
                <a:srgbClr val="FF3300"/>
              </a:buClr>
            </a:pPr>
            <a:r>
              <a:rPr lang="ko-KR" altLang="en-US" sz="200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□</a:t>
            </a:r>
            <a:r>
              <a:rPr lang="en-US" altLang="ko-KR" sz="200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 </a:t>
            </a:r>
            <a:r>
              <a:rPr lang="ko-KR" altLang="en-US" sz="200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청탁금지법 제</a:t>
            </a:r>
            <a:r>
              <a:rPr lang="en-US" altLang="ko-KR" sz="200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23</a:t>
            </a:r>
            <a:r>
              <a:rPr lang="ko-KR" altLang="en-US" sz="200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조</a:t>
            </a:r>
            <a:r>
              <a:rPr lang="en-US" altLang="ko-KR" sz="160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(</a:t>
            </a:r>
            <a:r>
              <a:rPr lang="ko-KR" altLang="en-US" sz="160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과태료 부과</a:t>
            </a:r>
            <a:r>
              <a:rPr lang="en-US" altLang="ko-KR" sz="160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)</a:t>
            </a:r>
          </a:p>
          <a:p>
            <a:pPr>
              <a:lnSpc>
                <a:spcPct val="150000"/>
              </a:lnSpc>
              <a:spcBef>
                <a:spcPct val="0"/>
              </a:spcBef>
              <a:buClr>
                <a:srgbClr val="FF3300"/>
              </a:buClr>
            </a:pPr>
            <a:r>
              <a:rPr lang="en-US" altLang="ko-KR" sz="1600" b="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- </a:t>
            </a:r>
            <a:r>
              <a:rPr lang="ko-KR" altLang="en-US" sz="1600" b="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외부강의등</a:t>
            </a:r>
            <a:r>
              <a:rPr lang="ko-KR" altLang="en-US" sz="1600" b="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신고 및 반환 조치를 하지 아니한 </a:t>
            </a:r>
            <a:r>
              <a:rPr lang="ko-KR" altLang="en-US" sz="1600" b="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공직자등에게는</a:t>
            </a:r>
            <a:r>
              <a:rPr lang="ko-KR" altLang="en-US" sz="1600" b="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500</a:t>
            </a:r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만원</a:t>
            </a:r>
            <a:r>
              <a:rPr lang="en-US" altLang="ko-KR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이하의 </a:t>
            </a:r>
            <a:endParaRPr lang="en-US" altLang="ko-KR" sz="16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Clr>
                <a:srgbClr val="FF3300"/>
              </a:buClr>
            </a:pPr>
            <a:r>
              <a:rPr lang="en-US" altLang="ko-KR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</a:t>
            </a:r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과태료를 부과</a:t>
            </a:r>
            <a:endParaRPr lang="en-US" altLang="ko-KR" sz="16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Clr>
                <a:srgbClr val="FF3300"/>
              </a:buClr>
            </a:pPr>
            <a:endParaRPr lang="en-US" altLang="ko-KR" sz="1600" b="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Clr>
                <a:srgbClr val="FF3300"/>
              </a:buClr>
            </a:pPr>
            <a:r>
              <a:rPr lang="ko-KR" altLang="en-US" sz="1600" b="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600" b="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☞ </a:t>
            </a:r>
            <a:r>
              <a:rPr lang="en-US" altLang="ko-KR" sz="1600" b="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15</a:t>
            </a:r>
            <a:r>
              <a:rPr lang="ko-KR" altLang="en-US" sz="1600" b="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년 </a:t>
            </a:r>
            <a:r>
              <a:rPr lang="ko-KR" altLang="en-US" sz="1600" b="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중기청</a:t>
            </a:r>
            <a:r>
              <a:rPr lang="ko-KR" altLang="en-US" sz="1600" b="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종합감사에서 </a:t>
            </a:r>
            <a:r>
              <a:rPr lang="en-US" altLang="ko-KR" sz="1600" b="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‘</a:t>
            </a:r>
            <a:r>
              <a:rPr lang="ko-KR" altLang="en-US" sz="1600" b="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외부강의등</a:t>
            </a:r>
            <a:r>
              <a:rPr lang="ko-KR" altLang="en-US" sz="1600" b="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미신고</a:t>
            </a:r>
            <a:r>
              <a:rPr lang="en-US" altLang="ko-KR" sz="1600" b="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’</a:t>
            </a:r>
            <a:r>
              <a:rPr lang="ko-KR" altLang="en-US" sz="1600" b="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를 지적하였으며</a:t>
            </a:r>
            <a:r>
              <a:rPr lang="en-US" altLang="ko-KR" sz="1600" b="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600" b="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공직기강 </a:t>
            </a:r>
            <a:endParaRPr lang="en-US" altLang="ko-KR" sz="1600" b="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Clr>
                <a:srgbClr val="FF3300"/>
              </a:buClr>
            </a:pPr>
            <a:r>
              <a:rPr lang="en-US" altLang="ko-KR" sz="1600" b="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600" b="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  </a:t>
            </a:r>
            <a:r>
              <a:rPr lang="ko-KR" altLang="en-US" sz="1600" b="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점검시</a:t>
            </a:r>
            <a:r>
              <a:rPr lang="ko-KR" altLang="en-US" sz="1600" b="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감사실</a:t>
            </a:r>
            <a:r>
              <a:rPr lang="en-US" altLang="ko-KR" sz="1600" b="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600" b="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외부기관 등에서 수시로 점검할 수 있음</a:t>
            </a:r>
            <a:endParaRPr lang="en-US" altLang="ko-KR" sz="600" b="0" dirty="0">
              <a:latin typeface="KBIZ한마음고딕 M" panose="02020503020101020101" pitchFamily="18" charset="-127"/>
              <a:ea typeface="KBIZ한마음고딕 M" panose="02020503020101020101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911710" y="5445224"/>
            <a:ext cx="7920880" cy="15234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0"/>
              </a:spcBef>
              <a:buClr>
                <a:srgbClr val="FF3300"/>
              </a:buClr>
            </a:pPr>
            <a:endParaRPr lang="en-US" altLang="ko-KR" sz="1600" b="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2000" b="0" dirty="0" smtClean="0">
              <a:latin typeface="KBIZ한마음고딕 M" panose="02020503020101020101" pitchFamily="18" charset="-127"/>
              <a:ea typeface="KBIZ한마음고딕 M" panose="02020503020101020101" pitchFamily="18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2000" b="0" dirty="0" smtClean="0">
              <a:latin typeface="KBIZ한마음고딕 M" panose="02020503020101020101" pitchFamily="18" charset="-127"/>
              <a:ea typeface="KBIZ한마음고딕 M" panose="02020503020101020101" pitchFamily="18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600" b="0" dirty="0">
              <a:latin typeface="KBIZ한마음고딕 M" panose="02020503020101020101" pitchFamily="18" charset="-127"/>
              <a:ea typeface="KBIZ한마음고딕 M" panose="02020503020101020101" pitchFamily="18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9181896"/>
              </p:ext>
            </p:extLst>
          </p:nvPr>
        </p:nvGraphicFramePr>
        <p:xfrm>
          <a:off x="1223628" y="1772816"/>
          <a:ext cx="6984776" cy="111252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3492388"/>
                <a:gridCol w="3492388"/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조치 대상</a:t>
                      </a:r>
                      <a:endParaRPr lang="ko-KR" altLang="en-US" sz="16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조치 기준</a:t>
                      </a:r>
                      <a:endParaRPr lang="ko-KR" altLang="en-US" sz="16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사전 신고의무 </a:t>
                      </a:r>
                      <a:r>
                        <a:rPr lang="ko-KR" altLang="en-US" sz="160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미준수</a:t>
                      </a:r>
                      <a:endParaRPr lang="ko-KR" altLang="en-US" sz="16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현지시정 또는 주의</a:t>
                      </a:r>
                      <a:endParaRPr lang="ko-KR" altLang="en-US" sz="16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미신고 또는 허위신고</a:t>
                      </a:r>
                      <a:endParaRPr lang="ko-KR" altLang="en-US" sz="16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주의 또는 경고</a:t>
                      </a:r>
                      <a:endParaRPr lang="ko-KR" altLang="en-US" sz="16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4" name="슬라이드 번호 개체 틀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algn="r">
              <a:spcBef>
                <a:spcPct val="0"/>
              </a:spcBef>
            </a:pPr>
            <a:fld id="{2019E5E1-5837-4052-8169-725B2AC7CBC9}" type="slidenum">
              <a:rPr lang="en-US" altLang="ko-KR" smtClean="0"/>
              <a:pPr algn="r">
                <a:spcBef>
                  <a:spcPct val="0"/>
                </a:spcBef>
              </a:pPr>
              <a:t>5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946566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2400" dirty="0"/>
              <a:t>4</a:t>
            </a:r>
            <a:r>
              <a:rPr lang="en-US" altLang="ko-KR" sz="2400" dirty="0" smtClean="0"/>
              <a:t>. 『</a:t>
            </a:r>
            <a:r>
              <a:rPr lang="ko-KR" altLang="en-US" sz="2400" dirty="0" smtClean="0"/>
              <a:t>외부강의</a:t>
            </a:r>
            <a:r>
              <a:rPr lang="en-US" altLang="ko-KR" sz="2400" dirty="0" smtClean="0"/>
              <a:t>·</a:t>
            </a:r>
            <a:r>
              <a:rPr lang="ko-KR" altLang="en-US" sz="2400" dirty="0" err="1" smtClean="0"/>
              <a:t>회의등</a:t>
            </a:r>
            <a:r>
              <a:rPr lang="ko-KR" altLang="en-US" sz="2400" dirty="0" smtClean="0"/>
              <a:t> 신고 </a:t>
            </a:r>
            <a:r>
              <a:rPr lang="en-US" altLang="ko-KR" sz="2400" dirty="0" smtClean="0"/>
              <a:t>』</a:t>
            </a:r>
            <a:r>
              <a:rPr lang="ko-KR" altLang="en-US" sz="2400" dirty="0" smtClean="0"/>
              <a:t> 점검</a:t>
            </a:r>
            <a:endParaRPr lang="ko-KR" altLang="en-US" sz="2400" dirty="0">
              <a:latin typeface="KBIZ한마음고딕 L" panose="02020603020101020101" pitchFamily="18" charset="-127"/>
              <a:ea typeface="KBIZ한마음고딕 L" panose="02020603020101020101" pitchFamily="18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611560" y="1196751"/>
            <a:ext cx="7920880" cy="53091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0"/>
              </a:spcBef>
              <a:buClr>
                <a:srgbClr val="FF3300"/>
              </a:buClr>
            </a:pPr>
            <a:r>
              <a:rPr lang="ko-KR" altLang="en-US" sz="200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□</a:t>
            </a:r>
            <a:r>
              <a:rPr lang="en-US" altLang="ko-KR" sz="200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 </a:t>
            </a:r>
            <a:r>
              <a:rPr lang="ko-KR" altLang="en-US" sz="200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점검기간  </a:t>
            </a:r>
            <a:r>
              <a:rPr lang="en-US" altLang="ko-KR" sz="200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:  </a:t>
            </a:r>
            <a:r>
              <a:rPr lang="ko-KR" altLang="en-US" sz="1800" b="0" dirty="0" err="1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감사실에서</a:t>
            </a:r>
            <a:r>
              <a:rPr lang="ko-KR" altLang="en-US" sz="1800" b="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 매년 </a:t>
            </a:r>
            <a:r>
              <a:rPr lang="en-US" altLang="ko-KR" sz="1800" b="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2</a:t>
            </a:r>
            <a:r>
              <a:rPr lang="ko-KR" altLang="en-US" sz="1800" b="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회</a:t>
            </a:r>
            <a:r>
              <a:rPr lang="en-US" altLang="ko-KR" sz="1800" b="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(2,7</a:t>
            </a:r>
            <a:r>
              <a:rPr lang="ko-KR" altLang="en-US" sz="1800" b="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월</a:t>
            </a:r>
            <a:r>
              <a:rPr lang="en-US" altLang="ko-KR" sz="1800" b="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) </a:t>
            </a:r>
            <a:r>
              <a:rPr lang="ko-KR" altLang="en-US" sz="1800" b="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정기점검</a:t>
            </a:r>
            <a:endParaRPr lang="en-US" altLang="ko-KR" sz="1800" b="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Clr>
                <a:srgbClr val="FF3300"/>
              </a:buClr>
            </a:pPr>
            <a:r>
              <a:rPr lang="ko-KR" altLang="en-US" sz="600" b="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600" b="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Clr>
                <a:srgbClr val="FF3300"/>
              </a:buClr>
            </a:pPr>
            <a:r>
              <a:rPr lang="ko-KR" altLang="en-US" sz="200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□ 점검부문  </a:t>
            </a:r>
            <a:r>
              <a:rPr lang="en-US" altLang="ko-KR" sz="200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:  </a:t>
            </a:r>
            <a:r>
              <a:rPr lang="ko-KR" altLang="en-US" sz="1800" b="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신고 유무</a:t>
            </a:r>
            <a:r>
              <a:rPr lang="en-US" altLang="ko-KR" sz="1800" b="0" dirty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(</a:t>
            </a:r>
            <a:r>
              <a:rPr lang="ko-KR" altLang="en-US" sz="1800" b="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사전신고</a:t>
            </a:r>
            <a:r>
              <a:rPr lang="en-US" altLang="ko-KR" sz="1800" b="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),  </a:t>
            </a:r>
            <a:r>
              <a:rPr lang="ko-KR" altLang="en-US" sz="1800" b="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월</a:t>
            </a:r>
            <a:r>
              <a:rPr lang="en-US" altLang="ko-KR" sz="1800" b="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3</a:t>
            </a:r>
            <a:r>
              <a:rPr lang="ko-KR" altLang="en-US" sz="1800" b="0" dirty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회</a:t>
            </a:r>
            <a:r>
              <a:rPr lang="ko-KR" altLang="en-US" sz="1800" b="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 또는 월 </a:t>
            </a:r>
            <a:r>
              <a:rPr lang="en-US" altLang="ko-KR" sz="1800" b="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6</a:t>
            </a:r>
            <a:r>
              <a:rPr lang="ko-KR" altLang="en-US" sz="1800" b="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시간 초과</a:t>
            </a:r>
            <a:endParaRPr lang="en-US" altLang="ko-KR" sz="1800" b="0" dirty="0" smtClean="0">
              <a:latin typeface="KBIZ한마음고딕 M" panose="02020503020101020101" pitchFamily="18" charset="-127"/>
              <a:ea typeface="KBIZ한마음고딕 M" panose="02020503020101020101" pitchFamily="18" charset="-127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Clr>
                <a:srgbClr val="FF3300"/>
              </a:buClr>
            </a:pPr>
            <a:r>
              <a:rPr lang="en-US" altLang="ko-KR" sz="1800" b="0" dirty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 </a:t>
            </a:r>
            <a:r>
              <a:rPr lang="en-US" altLang="ko-KR" sz="1800" b="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                    </a:t>
            </a:r>
            <a:r>
              <a:rPr lang="ko-KR" altLang="en-US" sz="1800" b="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대가 수령 </a:t>
            </a:r>
            <a:r>
              <a:rPr lang="ko-KR" altLang="en-US" sz="1800" b="0" dirty="0" err="1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상한액</a:t>
            </a:r>
            <a:r>
              <a:rPr lang="ko-KR" altLang="en-US" sz="1800" b="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 초과 및 반환 여부</a:t>
            </a:r>
            <a:endParaRPr lang="en-US" altLang="ko-KR" sz="1800" b="0" dirty="0">
              <a:latin typeface="KBIZ한마음고딕 M" panose="02020503020101020101" pitchFamily="18" charset="-127"/>
              <a:ea typeface="KBIZ한마음고딕 M" panose="02020503020101020101" pitchFamily="18" charset="-127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Clr>
                <a:srgbClr val="FF3300"/>
              </a:buClr>
            </a:pPr>
            <a:endParaRPr lang="en-US" altLang="ko-KR" sz="600" b="0" dirty="0">
              <a:latin typeface="KBIZ한마음고딕 M" panose="02020503020101020101" pitchFamily="18" charset="-127"/>
              <a:ea typeface="KBIZ한마음고딕 M" panose="02020503020101020101" pitchFamily="18" charset="-127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Clr>
                <a:srgbClr val="FF3300"/>
              </a:buClr>
            </a:pPr>
            <a:r>
              <a:rPr lang="ko-KR" altLang="en-US" sz="200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□ </a:t>
            </a:r>
            <a:r>
              <a:rPr lang="en-US" altLang="ko-KR" sz="200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16</a:t>
            </a:r>
            <a:r>
              <a:rPr lang="ko-KR" altLang="en-US" sz="200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년 상반기 </a:t>
            </a:r>
            <a:r>
              <a:rPr lang="ko-KR" altLang="en-US" sz="2000" dirty="0" err="1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외부강의등</a:t>
            </a:r>
            <a:r>
              <a:rPr lang="ko-KR" altLang="en-US" sz="200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 신고 점검 결과 </a:t>
            </a:r>
            <a:r>
              <a:rPr lang="en-US" altLang="ko-KR" sz="160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(‘16.7</a:t>
            </a:r>
            <a:r>
              <a:rPr lang="ko-KR" altLang="en-US" sz="160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월</a:t>
            </a:r>
            <a:r>
              <a:rPr lang="en-US" altLang="ko-KR" sz="160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)</a:t>
            </a:r>
            <a:endParaRPr lang="en-US" altLang="ko-KR" sz="1600" dirty="0">
              <a:latin typeface="KBIZ한마음고딕 M" panose="02020503020101020101" pitchFamily="18" charset="-127"/>
              <a:ea typeface="KBIZ한마음고딕 M" panose="02020503020101020101" pitchFamily="18" charset="-127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Clr>
                <a:srgbClr val="FF3300"/>
              </a:buClr>
            </a:pPr>
            <a:r>
              <a:rPr lang="en-US" altLang="ko-KR" sz="1800" b="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    - </a:t>
            </a:r>
            <a:r>
              <a:rPr lang="ko-KR" altLang="en-US" sz="1800" b="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강의 대가는 기준 이내로 적정 </a:t>
            </a:r>
            <a:r>
              <a:rPr lang="en-US" altLang="ko-KR" sz="1600" b="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(</a:t>
            </a:r>
            <a:r>
              <a:rPr lang="ko-KR" altLang="en-US" sz="1600" b="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회의수당 일부가 대가 기준 초과</a:t>
            </a:r>
            <a:r>
              <a:rPr lang="en-US" altLang="ko-KR" sz="1600" b="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)</a:t>
            </a:r>
          </a:p>
          <a:p>
            <a:pPr>
              <a:lnSpc>
                <a:spcPct val="150000"/>
              </a:lnSpc>
              <a:spcBef>
                <a:spcPct val="0"/>
              </a:spcBef>
              <a:buClr>
                <a:srgbClr val="FF3300"/>
              </a:buClr>
            </a:pPr>
            <a:r>
              <a:rPr lang="en-US" altLang="ko-KR" sz="1800" b="0" dirty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 </a:t>
            </a:r>
            <a:r>
              <a:rPr lang="en-US" altLang="ko-KR" sz="1800" b="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   - </a:t>
            </a:r>
            <a:r>
              <a:rPr lang="ko-KR" altLang="en-US" sz="1800" b="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사전 </a:t>
            </a:r>
            <a:r>
              <a:rPr lang="ko-KR" altLang="en-US" sz="1800" b="0" dirty="0" err="1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신고율이</a:t>
            </a:r>
            <a:r>
              <a:rPr lang="ko-KR" altLang="en-US" sz="1800" b="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 </a:t>
            </a:r>
            <a:r>
              <a:rPr lang="en-US" altLang="ko-KR" sz="1800" b="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38.7%</a:t>
            </a:r>
            <a:r>
              <a:rPr lang="ko-KR" altLang="en-US" sz="1800" b="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로 저조</a:t>
            </a:r>
            <a:endParaRPr lang="en-US" altLang="ko-KR" sz="1800" b="0" dirty="0">
              <a:latin typeface="KBIZ한마음고딕 M" panose="02020503020101020101" pitchFamily="18" charset="-127"/>
              <a:ea typeface="KBIZ한마음고딕 M" panose="02020503020101020101" pitchFamily="18" charset="-127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Clr>
                <a:srgbClr val="FF3300"/>
              </a:buClr>
            </a:pPr>
            <a:endParaRPr lang="en-US" altLang="ko-KR" sz="2000" b="0" dirty="0" smtClean="0">
              <a:latin typeface="KBIZ한마음고딕 M" panose="02020503020101020101" pitchFamily="18" charset="-127"/>
              <a:ea typeface="KBIZ한마음고딕 M" panose="02020503020101020101" pitchFamily="18" charset="-127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Clr>
                <a:srgbClr val="FF3300"/>
              </a:buClr>
            </a:pPr>
            <a:endParaRPr lang="en-US" altLang="ko-KR" sz="2000" b="0" dirty="0">
              <a:latin typeface="KBIZ한마음고딕 M" panose="02020503020101020101" pitchFamily="18" charset="-127"/>
              <a:ea typeface="KBIZ한마음고딕 M" panose="02020503020101020101" pitchFamily="18" charset="-127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Clr>
                <a:srgbClr val="FF3300"/>
              </a:buClr>
            </a:pPr>
            <a:endParaRPr lang="en-US" altLang="ko-KR" sz="2000" b="0" dirty="0" smtClean="0">
              <a:latin typeface="KBIZ한마음고딕 M" panose="02020503020101020101" pitchFamily="18" charset="-127"/>
              <a:ea typeface="KBIZ한마음고딕 M" panose="02020503020101020101" pitchFamily="18" charset="-127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Clr>
                <a:srgbClr val="FF3300"/>
              </a:buClr>
            </a:pPr>
            <a:endParaRPr lang="en-US" altLang="ko-KR" sz="2000" b="0" dirty="0" smtClean="0">
              <a:latin typeface="KBIZ한마음고딕 M" panose="02020503020101020101" pitchFamily="18" charset="-127"/>
              <a:ea typeface="KBIZ한마음고딕 M" panose="02020503020101020101" pitchFamily="18" charset="-127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Clr>
                <a:srgbClr val="FF3300"/>
              </a:buClr>
            </a:pPr>
            <a:endParaRPr lang="en-US" altLang="ko-KR" sz="2000" b="0" dirty="0">
              <a:latin typeface="KBIZ한마음고딕 M" panose="02020503020101020101" pitchFamily="18" charset="-127"/>
              <a:ea typeface="KBIZ한마음고딕 M" panose="02020503020101020101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911710" y="5445224"/>
            <a:ext cx="7920880" cy="15234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0"/>
              </a:spcBef>
              <a:buClr>
                <a:srgbClr val="FF3300"/>
              </a:buClr>
            </a:pPr>
            <a:endParaRPr lang="en-US" altLang="ko-KR" sz="1600" b="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2000" b="0" dirty="0" smtClean="0">
              <a:latin typeface="KBIZ한마음고딕 M" panose="02020503020101020101" pitchFamily="18" charset="-127"/>
              <a:ea typeface="KBIZ한마음고딕 M" panose="02020503020101020101" pitchFamily="18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2000" b="0" dirty="0" smtClean="0">
              <a:latin typeface="KBIZ한마음고딕 M" panose="02020503020101020101" pitchFamily="18" charset="-127"/>
              <a:ea typeface="KBIZ한마음고딕 M" panose="02020503020101020101" pitchFamily="18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600" b="0" dirty="0">
              <a:latin typeface="KBIZ한마음고딕 M" panose="02020503020101020101" pitchFamily="18" charset="-127"/>
              <a:ea typeface="KBIZ한마음고딕 M" panose="02020503020101020101" pitchFamily="18" charset="-127"/>
            </a:endParaRPr>
          </a:p>
        </p:txBody>
      </p:sp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0658394"/>
              </p:ext>
            </p:extLst>
          </p:nvPr>
        </p:nvGraphicFramePr>
        <p:xfrm>
          <a:off x="755576" y="4221088"/>
          <a:ext cx="7776864" cy="185420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296144"/>
                <a:gridCol w="1296144"/>
                <a:gridCol w="1296144"/>
                <a:gridCol w="1296144"/>
                <a:gridCol w="1296144"/>
                <a:gridCol w="1296144"/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구 분</a:t>
                      </a:r>
                      <a:endParaRPr lang="ko-KR" altLang="en-US" sz="1600" dirty="0"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강의</a:t>
                      </a:r>
                      <a:r>
                        <a:rPr lang="en-US" altLang="ko-KR" sz="1600" dirty="0" smtClean="0"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·</a:t>
                      </a:r>
                      <a:r>
                        <a:rPr lang="ko-KR" altLang="en-US" sz="1600" dirty="0" smtClean="0"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강연</a:t>
                      </a:r>
                      <a:endParaRPr lang="ko-KR" altLang="en-US" sz="1600" dirty="0"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발표</a:t>
                      </a:r>
                      <a:r>
                        <a:rPr lang="en-US" altLang="ko-KR" sz="1600" dirty="0" smtClean="0"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·</a:t>
                      </a:r>
                      <a:r>
                        <a:rPr lang="ko-KR" altLang="en-US" sz="1600" dirty="0" smtClean="0"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토론</a:t>
                      </a:r>
                      <a:endParaRPr lang="ko-KR" altLang="en-US" sz="1600" dirty="0"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심사</a:t>
                      </a:r>
                      <a:r>
                        <a:rPr lang="en-US" altLang="ko-KR" sz="1600" dirty="0" smtClean="0"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·</a:t>
                      </a:r>
                      <a:r>
                        <a:rPr lang="ko-KR" altLang="en-US" sz="1600" dirty="0" smtClean="0"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회의</a:t>
                      </a:r>
                      <a:endParaRPr lang="ko-KR" altLang="en-US" sz="1600" dirty="0"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인터뷰 등</a:t>
                      </a:r>
                      <a:endParaRPr lang="ko-KR" altLang="en-US" sz="1600" dirty="0"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총 계</a:t>
                      </a:r>
                      <a:endParaRPr lang="ko-KR" altLang="en-US" sz="1600" dirty="0"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신고인수</a:t>
                      </a:r>
                      <a:r>
                        <a:rPr lang="en-US" altLang="ko-KR" sz="16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6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명</a:t>
                      </a:r>
                      <a:r>
                        <a:rPr lang="en-US" altLang="ko-KR" sz="16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6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  <a:endParaRPr lang="ko-KR" altLang="en-US" sz="16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</a:t>
                      </a:r>
                      <a:endParaRPr lang="ko-KR" altLang="en-US" sz="16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22</a:t>
                      </a:r>
                      <a:endParaRPr lang="ko-KR" altLang="en-US" sz="16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endParaRPr lang="ko-KR" altLang="en-US" sz="16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25</a:t>
                      </a:r>
                      <a:endParaRPr lang="ko-KR" altLang="en-US" sz="16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신고건수</a:t>
                      </a:r>
                      <a:r>
                        <a:rPr lang="en-US" altLang="ko-KR" sz="16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6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건</a:t>
                      </a:r>
                      <a:r>
                        <a:rPr lang="en-US" altLang="ko-KR" sz="16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6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  <a:endParaRPr lang="ko-KR" altLang="en-US" sz="16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</a:t>
                      </a:r>
                      <a:endParaRPr lang="ko-KR" altLang="en-US" sz="16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84</a:t>
                      </a:r>
                      <a:endParaRPr lang="ko-KR" altLang="en-US" sz="16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  <a:endParaRPr lang="ko-KR" altLang="en-US" sz="16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93</a:t>
                      </a:r>
                      <a:endParaRPr lang="ko-KR" altLang="en-US" sz="16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시   간</a:t>
                      </a:r>
                      <a:r>
                        <a:rPr lang="en-US" altLang="ko-KR" sz="16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6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시간</a:t>
                      </a:r>
                      <a:r>
                        <a:rPr lang="en-US" altLang="ko-KR" sz="16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6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  <a:endParaRPr lang="ko-KR" altLang="en-US" sz="16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12</a:t>
                      </a:r>
                      <a:endParaRPr lang="ko-KR" altLang="en-US" sz="16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195</a:t>
                      </a:r>
                      <a:endParaRPr lang="ko-KR" altLang="en-US" sz="16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  <a:endParaRPr lang="ko-KR" altLang="en-US" sz="16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212</a:t>
                      </a:r>
                      <a:endParaRPr lang="ko-KR" altLang="en-US" sz="16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   가</a:t>
                      </a:r>
                      <a:r>
                        <a:rPr lang="en-US" altLang="ko-KR" sz="16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6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천원</a:t>
                      </a:r>
                      <a:r>
                        <a:rPr lang="en-US" altLang="ko-KR" sz="16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6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360</a:t>
                      </a:r>
                      <a:endParaRPr lang="ko-KR" altLang="en-US" sz="16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1,100</a:t>
                      </a:r>
                      <a:endParaRPr lang="ko-KR" altLang="en-US" sz="16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19,480</a:t>
                      </a:r>
                      <a:endParaRPr lang="ko-KR" altLang="en-US" sz="16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175</a:t>
                      </a:r>
                      <a:endParaRPr lang="ko-KR" altLang="en-US" sz="16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21,115</a:t>
                      </a:r>
                      <a:endParaRPr lang="ko-KR" altLang="en-US" sz="16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3" name="슬라이드 번호 개체 틀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algn="r">
              <a:spcBef>
                <a:spcPct val="0"/>
              </a:spcBef>
            </a:pPr>
            <a:fld id="{2019E5E1-5837-4052-8169-725B2AC7CBC9}" type="slidenum">
              <a:rPr lang="en-US" altLang="ko-KR" smtClean="0"/>
              <a:pPr algn="r">
                <a:spcBef>
                  <a:spcPct val="0"/>
                </a:spcBef>
              </a:pPr>
              <a:t>6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487940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2400" dirty="0" smtClean="0"/>
              <a:t>5. 『</a:t>
            </a:r>
            <a:r>
              <a:rPr lang="ko-KR" altLang="en-US" sz="2400" dirty="0" smtClean="0"/>
              <a:t>외부강의</a:t>
            </a:r>
            <a:r>
              <a:rPr lang="en-US" altLang="ko-KR" sz="2400" dirty="0" smtClean="0"/>
              <a:t>·</a:t>
            </a:r>
            <a:r>
              <a:rPr lang="ko-KR" altLang="en-US" sz="2400" dirty="0" err="1" smtClean="0"/>
              <a:t>회의등</a:t>
            </a:r>
            <a:r>
              <a:rPr lang="ko-KR" altLang="en-US" sz="2400" dirty="0" smtClean="0"/>
              <a:t> </a:t>
            </a:r>
            <a:r>
              <a:rPr lang="en-US" altLang="ko-KR" sz="2400" dirty="0" smtClean="0"/>
              <a:t>』</a:t>
            </a:r>
            <a:r>
              <a:rPr lang="ko-KR" altLang="en-US" sz="2400" dirty="0" smtClean="0"/>
              <a:t> 신고 방법</a:t>
            </a:r>
            <a:endParaRPr lang="ko-KR" altLang="en-US" sz="2400" dirty="0">
              <a:latin typeface="KBIZ한마음고딕 L" panose="02020603020101020101" pitchFamily="18" charset="-127"/>
              <a:ea typeface="KBIZ한마음고딕 L" panose="02020603020101020101" pitchFamily="18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611560" y="1196751"/>
            <a:ext cx="7920880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0"/>
              </a:spcBef>
              <a:buClr>
                <a:srgbClr val="FF3300"/>
              </a:buClr>
            </a:pPr>
            <a:r>
              <a:rPr lang="ko-KR" altLang="en-US" sz="200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□</a:t>
            </a:r>
            <a:r>
              <a:rPr lang="en-US" altLang="ko-KR" sz="200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 </a:t>
            </a:r>
            <a:r>
              <a:rPr lang="ko-KR" altLang="en-US" sz="200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외부강의  전자신고시스템  이용</a:t>
            </a:r>
            <a:endParaRPr lang="en-US" altLang="ko-KR" sz="2000" dirty="0" smtClean="0">
              <a:latin typeface="KBIZ한마음고딕 M" panose="02020503020101020101" pitchFamily="18" charset="-127"/>
              <a:ea typeface="KBIZ한마음고딕 M" panose="02020503020101020101" pitchFamily="18" charset="-127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Clr>
                <a:srgbClr val="FF3300"/>
              </a:buClr>
            </a:pPr>
            <a:r>
              <a:rPr lang="en-US" altLang="ko-KR" sz="1600" b="0" dirty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 </a:t>
            </a:r>
            <a:r>
              <a:rPr lang="en-US" altLang="ko-KR" sz="1600" b="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    - </a:t>
            </a:r>
            <a:r>
              <a:rPr lang="ko-KR" altLang="en-US" sz="1600" b="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시스템 신설 </a:t>
            </a:r>
            <a:r>
              <a:rPr lang="en-US" altLang="ko-KR" sz="1600" b="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: [K</a:t>
            </a:r>
            <a:r>
              <a:rPr lang="en-US" altLang="ko-KR" sz="1600" b="0" dirty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 </a:t>
            </a:r>
            <a:r>
              <a:rPr lang="en-US" altLang="ko-KR" sz="1600" b="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ERP] – [</a:t>
            </a:r>
            <a:r>
              <a:rPr lang="ko-KR" altLang="en-US" sz="1600" b="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일반유저</a:t>
            </a:r>
            <a:r>
              <a:rPr lang="en-US" altLang="ko-KR" sz="1600" b="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] – [</a:t>
            </a:r>
            <a:r>
              <a:rPr lang="ko-KR" altLang="en-US" sz="1600" b="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외부강의</a:t>
            </a:r>
            <a:r>
              <a:rPr lang="en-US" altLang="ko-KR" sz="1600" b="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] – [</a:t>
            </a:r>
            <a:r>
              <a:rPr lang="ko-KR" altLang="en-US" sz="1600" b="0" dirty="0" err="1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외부강의등신고</a:t>
            </a:r>
            <a:r>
              <a:rPr lang="en-US" altLang="ko-KR" sz="1600" b="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(</a:t>
            </a:r>
            <a:r>
              <a:rPr lang="ko-KR" altLang="en-US" sz="1600" b="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개인</a:t>
            </a:r>
            <a:r>
              <a:rPr lang="en-US" altLang="ko-KR" sz="1600" b="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)]</a:t>
            </a:r>
            <a:endParaRPr lang="en-US" altLang="ko-KR" sz="1600" b="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Clr>
                <a:srgbClr val="FF3300"/>
              </a:buClr>
            </a:pPr>
            <a:r>
              <a:rPr lang="ko-KR" altLang="en-US" sz="1000" b="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1000" b="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Clr>
                <a:srgbClr val="FF3300"/>
              </a:buClr>
            </a:pPr>
            <a:r>
              <a:rPr lang="ko-KR" altLang="en-US" sz="200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□ 전자신고 시행  </a:t>
            </a:r>
            <a:r>
              <a:rPr lang="en-US" altLang="ko-KR" sz="200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:  </a:t>
            </a:r>
            <a:r>
              <a:rPr lang="en-US" altLang="ko-KR" sz="1800" b="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2016. 9. 1</a:t>
            </a:r>
            <a:endParaRPr lang="en-US" altLang="ko-KR" sz="1800" b="0" dirty="0">
              <a:latin typeface="KBIZ한마음고딕 M" panose="02020503020101020101" pitchFamily="18" charset="-127"/>
              <a:ea typeface="KBIZ한마음고딕 M" panose="02020503020101020101" pitchFamily="18" charset="-127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Clr>
                <a:srgbClr val="FF3300"/>
              </a:buClr>
            </a:pPr>
            <a:endParaRPr lang="en-US" altLang="ko-KR" sz="1000" b="0" dirty="0">
              <a:latin typeface="KBIZ한마음고딕 M" panose="02020503020101020101" pitchFamily="18" charset="-127"/>
              <a:ea typeface="KBIZ한마음고딕 M" panose="02020503020101020101" pitchFamily="18" charset="-127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Clr>
                <a:srgbClr val="FF3300"/>
              </a:buClr>
            </a:pPr>
            <a:r>
              <a:rPr lang="ko-KR" altLang="en-US" sz="200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□ </a:t>
            </a:r>
            <a:r>
              <a:rPr lang="ko-KR" altLang="en-US" sz="2000" dirty="0" err="1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신고시</a:t>
            </a:r>
            <a:r>
              <a:rPr lang="ko-KR" altLang="en-US" sz="200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 주의사항</a:t>
            </a:r>
            <a:endParaRPr lang="en-US" altLang="ko-KR" sz="2000" dirty="0" smtClean="0">
              <a:latin typeface="KBIZ한마음고딕 M" panose="02020503020101020101" pitchFamily="18" charset="-127"/>
              <a:ea typeface="KBIZ한마음고딕 M" panose="02020503020101020101" pitchFamily="18" charset="-127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Clr>
                <a:srgbClr val="FF3300"/>
              </a:buClr>
            </a:pPr>
            <a:r>
              <a:rPr lang="en-US" altLang="ko-KR" sz="1800" b="0" dirty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 </a:t>
            </a:r>
            <a:r>
              <a:rPr lang="en-US" altLang="ko-KR" sz="1800" b="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   - </a:t>
            </a:r>
            <a:r>
              <a:rPr lang="ko-KR" altLang="en-US" sz="1800" b="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사전 신고 원칙 </a:t>
            </a:r>
            <a:r>
              <a:rPr lang="en-US" altLang="ko-KR" sz="1600" b="0" dirty="0" smtClean="0">
                <a:solidFill>
                  <a:srgbClr val="FF0000"/>
                </a:solidFill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(2,7</a:t>
            </a:r>
            <a:r>
              <a:rPr lang="ko-KR" altLang="en-US" sz="1600" b="0" dirty="0" smtClean="0">
                <a:solidFill>
                  <a:srgbClr val="FF0000"/>
                </a:solidFill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월 실시하는 점검기간 중 일괄신고 아님</a:t>
            </a:r>
            <a:r>
              <a:rPr lang="en-US" altLang="ko-KR" sz="1600" b="0" dirty="0" smtClean="0">
                <a:solidFill>
                  <a:srgbClr val="FF0000"/>
                </a:solidFill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)</a:t>
            </a:r>
            <a:endParaRPr lang="en-US" altLang="ko-KR" sz="1600" b="0" dirty="0" smtClean="0">
              <a:solidFill>
                <a:srgbClr val="FF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Clr>
                <a:srgbClr val="FF3300"/>
              </a:buClr>
            </a:pPr>
            <a:r>
              <a:rPr lang="en-US" altLang="ko-KR" sz="1800" b="0" dirty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 </a:t>
            </a:r>
            <a:r>
              <a:rPr lang="en-US" altLang="ko-KR" sz="1800" b="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   - </a:t>
            </a:r>
            <a:r>
              <a:rPr lang="ko-KR" altLang="en-US" sz="1800" b="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사전에 대가 여부를 모르는 경우 회의 </a:t>
            </a:r>
            <a:r>
              <a:rPr lang="ko-KR" altLang="en-US" sz="1800" b="0" dirty="0" err="1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종료후</a:t>
            </a:r>
            <a:r>
              <a:rPr lang="ko-KR" altLang="en-US" sz="1800" b="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 </a:t>
            </a:r>
            <a:r>
              <a:rPr lang="en-US" altLang="ko-KR" sz="1800" b="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2</a:t>
            </a:r>
            <a:r>
              <a:rPr lang="ko-KR" altLang="en-US" sz="1800" b="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일 이내 신고</a:t>
            </a:r>
            <a:endParaRPr lang="en-US" altLang="ko-KR" sz="1800" b="0" dirty="0" smtClean="0">
              <a:latin typeface="KBIZ한마음고딕 M" panose="02020503020101020101" pitchFamily="18" charset="-127"/>
              <a:ea typeface="KBIZ한마음고딕 M" panose="02020503020101020101" pitchFamily="18" charset="-127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Clr>
                <a:srgbClr val="FF3300"/>
              </a:buClr>
            </a:pPr>
            <a:r>
              <a:rPr lang="en-US" altLang="ko-KR" sz="1800" b="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    - </a:t>
            </a:r>
            <a:r>
              <a:rPr lang="ko-KR" altLang="en-US" sz="1800" b="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금액을 모르는 경우 일단 사전신고 후 수정</a:t>
            </a:r>
            <a:endParaRPr lang="en-US" altLang="ko-KR" sz="1800" b="0" dirty="0" smtClean="0">
              <a:latin typeface="KBIZ한마음고딕 M" panose="02020503020101020101" pitchFamily="18" charset="-127"/>
              <a:ea typeface="KBIZ한마음고딕 M" panose="02020503020101020101" pitchFamily="18" charset="-127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Clr>
                <a:srgbClr val="FF3300"/>
              </a:buClr>
            </a:pPr>
            <a:r>
              <a:rPr lang="en-US" altLang="ko-KR" sz="1800" b="0" dirty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 </a:t>
            </a:r>
            <a:r>
              <a:rPr lang="en-US" altLang="ko-KR" sz="1800" b="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   - </a:t>
            </a:r>
            <a:r>
              <a:rPr lang="ko-KR" altLang="en-US" sz="1800" b="0" dirty="0" err="1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본부별</a:t>
            </a:r>
            <a:r>
              <a:rPr lang="ko-KR" altLang="en-US" sz="1800" b="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 서무 담당자는 임원 전자신고 대행 가능</a:t>
            </a:r>
            <a:endParaRPr lang="en-US" altLang="ko-KR" sz="1800" b="0" dirty="0" smtClean="0">
              <a:latin typeface="KBIZ한마음고딕 M" panose="02020503020101020101" pitchFamily="18" charset="-127"/>
              <a:ea typeface="KBIZ한마음고딕 M" panose="02020503020101020101" pitchFamily="18" charset="-127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Clr>
                <a:srgbClr val="FF3300"/>
              </a:buClr>
            </a:pPr>
            <a:r>
              <a:rPr lang="en-US" altLang="ko-KR" sz="1800" b="0" dirty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 </a:t>
            </a:r>
            <a:r>
              <a:rPr lang="en-US" altLang="ko-KR" sz="1800" b="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   - </a:t>
            </a:r>
            <a:r>
              <a:rPr lang="ko-KR" altLang="en-US" sz="1800" b="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회의수당이 </a:t>
            </a:r>
            <a:r>
              <a:rPr lang="ko-KR" altLang="en-US" sz="1800" b="0" dirty="0" err="1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상한액을</a:t>
            </a:r>
            <a:r>
              <a:rPr lang="en-US" altLang="ko-KR" b="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(</a:t>
            </a:r>
            <a:r>
              <a:rPr lang="ko-KR" altLang="en-US" b="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부서장 이하 </a:t>
            </a:r>
            <a:r>
              <a:rPr lang="en-US" altLang="ko-KR" b="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20</a:t>
            </a:r>
            <a:r>
              <a:rPr lang="ko-KR" altLang="en-US" b="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만원</a:t>
            </a:r>
            <a:r>
              <a:rPr lang="en-US" altLang="ko-KR" b="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, </a:t>
            </a:r>
            <a:r>
              <a:rPr lang="ko-KR" altLang="en-US" b="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임원 </a:t>
            </a:r>
            <a:r>
              <a:rPr lang="en-US" altLang="ko-KR" b="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30</a:t>
            </a:r>
            <a:r>
              <a:rPr lang="ko-KR" altLang="en-US" b="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만원</a:t>
            </a:r>
            <a:r>
              <a:rPr lang="en-US" altLang="ko-KR" b="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/1</a:t>
            </a:r>
            <a:r>
              <a:rPr lang="ko-KR" altLang="en-US" b="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시간</a:t>
            </a:r>
            <a:r>
              <a:rPr lang="en-US" altLang="ko-KR" b="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)</a:t>
            </a:r>
            <a:r>
              <a:rPr lang="en-US" altLang="ko-KR" sz="1600" b="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 </a:t>
            </a:r>
            <a:r>
              <a:rPr lang="ko-KR" altLang="en-US" sz="1800" b="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초과하지 않도록</a:t>
            </a:r>
            <a:endParaRPr lang="en-US" altLang="ko-KR" sz="1800" b="0" dirty="0" smtClean="0">
              <a:latin typeface="KBIZ한마음고딕 M" panose="02020503020101020101" pitchFamily="18" charset="-127"/>
              <a:ea typeface="KBIZ한마음고딕 M" panose="02020503020101020101" pitchFamily="18" charset="-127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Clr>
                <a:srgbClr val="FF3300"/>
              </a:buClr>
            </a:pPr>
            <a:r>
              <a:rPr lang="en-US" altLang="ko-KR" sz="1800" b="0" dirty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 </a:t>
            </a:r>
            <a:r>
              <a:rPr lang="en-US" altLang="ko-KR" sz="1800" b="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      </a:t>
            </a:r>
            <a:r>
              <a:rPr lang="ko-KR" altLang="en-US" sz="1800" b="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사전에 요청기관과 협의하고 초과금액 </a:t>
            </a:r>
            <a:r>
              <a:rPr lang="ko-KR" altLang="en-US" sz="1800" b="0" dirty="0" err="1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입금시는</a:t>
            </a:r>
            <a:r>
              <a:rPr lang="ko-KR" altLang="en-US" sz="1800" b="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 바로 반납 조치</a:t>
            </a:r>
            <a:endParaRPr lang="en-US" altLang="ko-KR" sz="2000" b="0" dirty="0">
              <a:latin typeface="KBIZ한마음고딕 M" panose="02020503020101020101" pitchFamily="18" charset="-127"/>
              <a:ea typeface="KBIZ한마음고딕 M" panose="02020503020101020101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911710" y="5445224"/>
            <a:ext cx="7920880" cy="15234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0"/>
              </a:spcBef>
              <a:buClr>
                <a:srgbClr val="FF3300"/>
              </a:buClr>
            </a:pPr>
            <a:endParaRPr lang="en-US" altLang="ko-KR" sz="1600" b="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2000" b="0" dirty="0" smtClean="0">
              <a:latin typeface="KBIZ한마음고딕 M" panose="02020503020101020101" pitchFamily="18" charset="-127"/>
              <a:ea typeface="KBIZ한마음고딕 M" panose="02020503020101020101" pitchFamily="18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2000" b="0" dirty="0" smtClean="0">
              <a:latin typeface="KBIZ한마음고딕 M" panose="02020503020101020101" pitchFamily="18" charset="-127"/>
              <a:ea typeface="KBIZ한마음고딕 M" panose="02020503020101020101" pitchFamily="18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600" b="0" dirty="0">
              <a:latin typeface="KBIZ한마음고딕 M" panose="02020503020101020101" pitchFamily="18" charset="-127"/>
              <a:ea typeface="KBIZ한마음고딕 M" panose="02020503020101020101" pitchFamily="18" charset="-127"/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algn="r">
              <a:spcBef>
                <a:spcPct val="0"/>
              </a:spcBef>
            </a:pPr>
            <a:fld id="{2019E5E1-5837-4052-8169-725B2AC7CBC9}" type="slidenum">
              <a:rPr lang="en-US" altLang="ko-KR" smtClean="0"/>
              <a:pPr algn="r">
                <a:spcBef>
                  <a:spcPct val="0"/>
                </a:spcBef>
              </a:pPr>
              <a:t>7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892965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2400" dirty="0" smtClean="0"/>
              <a:t>5. 『</a:t>
            </a:r>
            <a:r>
              <a:rPr lang="ko-KR" altLang="en-US" sz="2400" dirty="0" smtClean="0"/>
              <a:t>외부강의</a:t>
            </a:r>
            <a:r>
              <a:rPr lang="en-US" altLang="ko-KR" sz="2400" dirty="0" smtClean="0"/>
              <a:t>·</a:t>
            </a:r>
            <a:r>
              <a:rPr lang="ko-KR" altLang="en-US" sz="2400" dirty="0" err="1" smtClean="0"/>
              <a:t>회의등</a:t>
            </a:r>
            <a:r>
              <a:rPr lang="ko-KR" altLang="en-US" sz="2400" dirty="0" smtClean="0"/>
              <a:t> </a:t>
            </a:r>
            <a:r>
              <a:rPr lang="en-US" altLang="ko-KR" sz="2400" dirty="0" smtClean="0"/>
              <a:t>』</a:t>
            </a:r>
            <a:r>
              <a:rPr lang="ko-KR" altLang="en-US" sz="2400" dirty="0" smtClean="0"/>
              <a:t> 신고 방법</a:t>
            </a:r>
            <a:r>
              <a:rPr lang="en-US" altLang="ko-KR" sz="2400" dirty="0" smtClean="0"/>
              <a:t>-2</a:t>
            </a:r>
            <a:endParaRPr lang="ko-KR" altLang="en-US" sz="2400" dirty="0">
              <a:latin typeface="KBIZ한마음고딕 L" panose="02020603020101020101" pitchFamily="18" charset="-127"/>
              <a:ea typeface="KBIZ한마음고딕 L" panose="02020603020101020101" pitchFamily="18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611560" y="1196751"/>
            <a:ext cx="792088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0"/>
              </a:spcBef>
              <a:buClr>
                <a:srgbClr val="FF3300"/>
              </a:buClr>
            </a:pPr>
            <a:endParaRPr lang="en-US" altLang="ko-KR" sz="2000" b="0" dirty="0">
              <a:latin typeface="KBIZ한마음고딕 M" panose="02020503020101020101" pitchFamily="18" charset="-127"/>
              <a:ea typeface="KBIZ한마음고딕 M" panose="02020503020101020101" pitchFamily="18" charset="-127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Clr>
                <a:srgbClr val="FF3300"/>
              </a:buClr>
            </a:pPr>
            <a:endParaRPr lang="en-US" altLang="ko-KR" sz="2000" b="0" dirty="0" smtClean="0">
              <a:latin typeface="KBIZ한마음고딕 M" panose="02020503020101020101" pitchFamily="18" charset="-127"/>
              <a:ea typeface="KBIZ한마음고딕 M" panose="02020503020101020101" pitchFamily="18" charset="-127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Clr>
                <a:srgbClr val="FF3300"/>
              </a:buClr>
            </a:pPr>
            <a:endParaRPr lang="en-US" altLang="ko-KR" sz="2000" b="0" dirty="0" smtClean="0">
              <a:latin typeface="KBIZ한마음고딕 M" panose="02020503020101020101" pitchFamily="18" charset="-127"/>
              <a:ea typeface="KBIZ한마음고딕 M" panose="02020503020101020101" pitchFamily="18" charset="-127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Clr>
                <a:srgbClr val="FF3300"/>
              </a:buClr>
            </a:pPr>
            <a:endParaRPr lang="en-US" altLang="ko-KR" sz="2000" b="0" dirty="0">
              <a:latin typeface="KBIZ한마음고딕 M" panose="02020503020101020101" pitchFamily="18" charset="-127"/>
              <a:ea typeface="KBIZ한마음고딕 M" panose="02020503020101020101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911710" y="5445224"/>
            <a:ext cx="7920880" cy="15234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0"/>
              </a:spcBef>
              <a:buClr>
                <a:srgbClr val="FF3300"/>
              </a:buClr>
            </a:pPr>
            <a:endParaRPr lang="en-US" altLang="ko-KR" sz="1600" b="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2000" b="0" dirty="0" smtClean="0">
              <a:latin typeface="KBIZ한마음고딕 M" panose="02020503020101020101" pitchFamily="18" charset="-127"/>
              <a:ea typeface="KBIZ한마음고딕 M" panose="02020503020101020101" pitchFamily="18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2000" b="0" dirty="0" smtClean="0">
              <a:latin typeface="KBIZ한마음고딕 M" panose="02020503020101020101" pitchFamily="18" charset="-127"/>
              <a:ea typeface="KBIZ한마음고딕 M" panose="02020503020101020101" pitchFamily="18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600" b="0" dirty="0">
              <a:latin typeface="KBIZ한마음고딕 M" panose="02020503020101020101" pitchFamily="18" charset="-127"/>
              <a:ea typeface="KBIZ한마음고딕 M" panose="02020503020101020101" pitchFamily="18" charset="-127"/>
            </a:endParaRPr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401970"/>
              </p:ext>
            </p:extLst>
          </p:nvPr>
        </p:nvGraphicFramePr>
        <p:xfrm>
          <a:off x="528973" y="1196751"/>
          <a:ext cx="8071546" cy="45365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071546"/>
              </a:tblGrid>
              <a:tr h="4536505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8" name="그림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245" y="1285682"/>
            <a:ext cx="7951344" cy="4320480"/>
          </a:xfrm>
          <a:prstGeom prst="rect">
            <a:avLst/>
          </a:prstGeom>
        </p:spPr>
      </p:pic>
      <p:sp>
        <p:nvSpPr>
          <p:cNvPr id="10" name="직사각형 9"/>
          <p:cNvSpPr/>
          <p:nvPr/>
        </p:nvSpPr>
        <p:spPr>
          <a:xfrm>
            <a:off x="528973" y="5877272"/>
            <a:ext cx="792088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0"/>
              </a:spcBef>
              <a:buClr>
                <a:srgbClr val="FF3300"/>
              </a:buClr>
            </a:pPr>
            <a:r>
              <a:rPr lang="en-US" altLang="ko-KR" b="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* </a:t>
            </a:r>
            <a:r>
              <a:rPr lang="ko-KR" altLang="en-US" b="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순서대로 내용 입력 → 참석요청 공문</a:t>
            </a:r>
            <a:r>
              <a:rPr lang="en-US" altLang="ko-KR" b="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(</a:t>
            </a:r>
            <a:r>
              <a:rPr lang="ko-KR" altLang="en-US" b="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또는 </a:t>
            </a:r>
            <a:r>
              <a:rPr lang="ko-KR" altLang="en-US" b="0" dirty="0" err="1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이메일</a:t>
            </a:r>
            <a:r>
              <a:rPr lang="ko-KR" altLang="en-US" b="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 요청서</a:t>
            </a:r>
            <a:r>
              <a:rPr lang="en-US" altLang="ko-KR" b="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) </a:t>
            </a:r>
            <a:r>
              <a:rPr lang="ko-KR" altLang="en-US" b="0" dirty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첨부 </a:t>
            </a:r>
            <a:r>
              <a:rPr lang="ko-KR" altLang="en-US" b="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→ 저장</a:t>
            </a:r>
            <a:r>
              <a:rPr lang="ko-KR" altLang="en-US" b="0" dirty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 </a:t>
            </a:r>
            <a:r>
              <a:rPr lang="ko-KR" altLang="en-US" b="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→ </a:t>
            </a:r>
            <a:r>
              <a:rPr lang="en-US" altLang="ko-KR" b="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(</a:t>
            </a:r>
            <a:r>
              <a:rPr lang="ko-KR" altLang="en-US" b="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변동사항 확인 후</a:t>
            </a:r>
            <a:r>
              <a:rPr lang="en-US" altLang="ko-KR" b="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) </a:t>
            </a:r>
            <a:r>
              <a:rPr lang="ko-KR" altLang="en-US" b="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본인 확정</a:t>
            </a:r>
            <a:endParaRPr lang="en-US" altLang="ko-KR" b="0" dirty="0" smtClean="0">
              <a:latin typeface="KBIZ한마음고딕 M" panose="02020503020101020101" pitchFamily="18" charset="-127"/>
              <a:ea typeface="KBIZ한마음고딕 M" panose="02020503020101020101" pitchFamily="18" charset="-127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Clr>
                <a:srgbClr val="FF3300"/>
              </a:buClr>
            </a:pPr>
            <a:r>
              <a:rPr lang="en-US" altLang="ko-KR" b="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* </a:t>
            </a:r>
            <a:r>
              <a:rPr lang="ko-KR" altLang="en-US" b="0" dirty="0" err="1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외부강의등</a:t>
            </a:r>
            <a:r>
              <a:rPr lang="ko-KR" altLang="en-US" b="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 신고현황</a:t>
            </a:r>
            <a:r>
              <a:rPr lang="en-US" altLang="ko-KR" b="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(</a:t>
            </a:r>
            <a:r>
              <a:rPr lang="ko-KR" altLang="en-US" b="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개인</a:t>
            </a:r>
            <a:r>
              <a:rPr lang="en-US" altLang="ko-KR" b="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) </a:t>
            </a:r>
            <a:r>
              <a:rPr lang="ko-KR" altLang="en-US" b="0" dirty="0" smtClean="0">
                <a:latin typeface="KBIZ한마음고딕 M" panose="02020503020101020101" pitchFamily="18" charset="-127"/>
                <a:ea typeface="KBIZ한마음고딕 M" panose="02020503020101020101" pitchFamily="18" charset="-127"/>
              </a:rPr>
              <a:t>화면에서 본인 신고내역 확인 가능</a:t>
            </a:r>
            <a:endParaRPr lang="en-US" altLang="ko-KR" b="0" dirty="0" smtClean="0">
              <a:latin typeface="KBIZ한마음고딕 M" panose="02020503020101020101" pitchFamily="18" charset="-127"/>
              <a:ea typeface="KBIZ한마음고딕 M" panose="02020503020101020101" pitchFamily="18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algn="r">
              <a:spcBef>
                <a:spcPct val="0"/>
              </a:spcBef>
            </a:pPr>
            <a:fld id="{2019E5E1-5837-4052-8169-725B2AC7CBC9}" type="slidenum">
              <a:rPr lang="en-US" altLang="ko-KR" smtClean="0"/>
              <a:pPr algn="r">
                <a:spcBef>
                  <a:spcPct val="0"/>
                </a:spcBef>
              </a:pPr>
              <a:t>8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195754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7_기본 디자인">
  <a:themeElements>
    <a:clrScheme name="사용자 지정 1">
      <a:dk1>
        <a:sysClr val="windowText" lastClr="000000"/>
      </a:dk1>
      <a:lt1>
        <a:sysClr val="window" lastClr="FFFFFF"/>
      </a:lt1>
      <a:dk2>
        <a:srgbClr val="D23345"/>
      </a:dk2>
      <a:lt2>
        <a:srgbClr val="58595B"/>
      </a:lt2>
      <a:accent1>
        <a:srgbClr val="C6C6BF"/>
      </a:accent1>
      <a:accent2>
        <a:srgbClr val="D0CDB1"/>
      </a:accent2>
      <a:accent3>
        <a:srgbClr val="336699"/>
      </a:accent3>
      <a:accent4>
        <a:srgbClr val="A5C4E1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기본 디자인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800" b="0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pitchFamily="50" charset="-127"/>
            <a:ea typeface="굴림" pitchFamily="50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800" b="0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pitchFamily="50" charset="-127"/>
            <a:ea typeface="굴림" pitchFamily="50" charset="-127"/>
          </a:defRPr>
        </a:defPPr>
      </a:lstStyle>
    </a:lnDef>
  </a:objectDefaults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15435</TotalTime>
  <Words>970</Words>
  <Application>Microsoft Office PowerPoint</Application>
  <PresentationFormat>화면 슬라이드 쇼(4:3)</PresentationFormat>
  <Paragraphs>182</Paragraphs>
  <Slides>8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9" baseType="lpstr">
      <vt:lpstr>7_기본 디자인</vt:lpstr>
      <vt:lpstr>외부강의등 신고 매뉴얼</vt:lpstr>
      <vt:lpstr>1. 『외부강의·회의등 신고』 근거</vt:lpstr>
      <vt:lpstr>1. 『외부강의·회의등 신고』 근거</vt:lpstr>
      <vt:lpstr>2. 『외부강의·회의등 』 대가수령 상한기준</vt:lpstr>
      <vt:lpstr>3. 『외부강의·회의등 신고 』 징계양정 기준</vt:lpstr>
      <vt:lpstr>4. 『외부강의·회의등 신고 』 점검</vt:lpstr>
      <vt:lpstr>5. 『외부강의·회의등 』 신고 방법</vt:lpstr>
      <vt:lpstr>5. 『외부강의·회의등 』 신고 방법-2</vt:lpstr>
    </vt:vector>
  </TitlesOfParts>
  <Company>업무지원팀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권혜진</dc:creator>
  <cp:lastModifiedBy>user</cp:lastModifiedBy>
  <cp:revision>870</cp:revision>
  <cp:lastPrinted>2016-08-17T00:02:43Z</cp:lastPrinted>
  <dcterms:created xsi:type="dcterms:W3CDTF">2009-01-22T05:52:54Z</dcterms:created>
  <dcterms:modified xsi:type="dcterms:W3CDTF">2016-08-21T23:28:59Z</dcterms:modified>
</cp:coreProperties>
</file>