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handoutMasterIdLst>
    <p:handoutMasterId r:id="rId20"/>
  </p:handoutMasterIdLst>
  <p:sldIdLst>
    <p:sldId id="397" r:id="rId2"/>
    <p:sldId id="353" r:id="rId3"/>
    <p:sldId id="280" r:id="rId4"/>
    <p:sldId id="355" r:id="rId5"/>
    <p:sldId id="386" r:id="rId6"/>
    <p:sldId id="359" r:id="rId7"/>
    <p:sldId id="374" r:id="rId8"/>
    <p:sldId id="384" r:id="rId9"/>
    <p:sldId id="356" r:id="rId10"/>
    <p:sldId id="357" r:id="rId11"/>
    <p:sldId id="393" r:id="rId12"/>
    <p:sldId id="390" r:id="rId13"/>
    <p:sldId id="361" r:id="rId14"/>
    <p:sldId id="385" r:id="rId15"/>
    <p:sldId id="362" r:id="rId16"/>
    <p:sldId id="396" r:id="rId17"/>
    <p:sldId id="388" r:id="rId18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653" userDrawn="1">
          <p15:clr>
            <a:srgbClr val="A4A3A4"/>
          </p15:clr>
        </p15:guide>
        <p15:guide id="3" pos="5465" userDrawn="1">
          <p15:clr>
            <a:srgbClr val="A4A3A4"/>
          </p15:clr>
        </p15:guide>
        <p15:guide id="4" pos="4059" userDrawn="1">
          <p15:clr>
            <a:srgbClr val="A4A3A4"/>
          </p15:clr>
        </p15:guide>
        <p15:guide id="5" pos="3129" userDrawn="1">
          <p15:clr>
            <a:srgbClr val="A4A3A4"/>
          </p15:clr>
        </p15:guide>
        <p15:guide id="6" pos="3606" userDrawn="1">
          <p15:clr>
            <a:srgbClr val="A4A3A4"/>
          </p15:clr>
        </p15:guide>
        <p15:guide id="7" pos="4513" userDrawn="1">
          <p15:clr>
            <a:srgbClr val="A4A3A4"/>
          </p15:clr>
        </p15:guide>
        <p15:guide id="8" pos="4989" userDrawn="1">
          <p15:clr>
            <a:srgbClr val="A4A3A4"/>
          </p15:clr>
        </p15:guide>
        <p15:guide id="9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4B8F"/>
    <a:srgbClr val="3C85B4"/>
    <a:srgbClr val="EBF0F5"/>
    <a:srgbClr val="E8EEF4"/>
    <a:srgbClr val="002060"/>
    <a:srgbClr val="D6DCE5"/>
    <a:srgbClr val="DEE6EF"/>
    <a:srgbClr val="E8EDF3"/>
    <a:srgbClr val="F3F6F9"/>
    <a:srgbClr val="FBE5D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6400" autoAdjust="0"/>
  </p:normalViewPr>
  <p:slideViewPr>
    <p:cSldViewPr snapToGrid="0">
      <p:cViewPr varScale="1">
        <p:scale>
          <a:sx n="115" d="100"/>
          <a:sy n="115" d="100"/>
        </p:scale>
        <p:origin x="1062" y="102"/>
      </p:cViewPr>
      <p:guideLst>
        <p:guide pos="2653"/>
        <p:guide pos="5465"/>
        <p:guide pos="4059"/>
        <p:guide pos="3129"/>
        <p:guide pos="3606"/>
        <p:guide pos="4513"/>
        <p:guide pos="498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92" d="100"/>
          <a:sy n="92" d="100"/>
        </p:scale>
        <p:origin x="37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CDA370-2A58-45C4-91CB-BBEC17E512B3}" type="datetimeFigureOut">
              <a:rPr lang="ko-KR" altLang="en-US" smtClean="0"/>
              <a:t>2021-01-26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81AAB5-2F27-44F7-BA0F-15C2C8EB57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03859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AFD5D9-52F9-4627-A62E-8A8D340D906A}" type="datetimeFigureOut">
              <a:rPr lang="ko-KR" altLang="en-US" smtClean="0"/>
              <a:t>2021-01-26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ADF83D-66D6-4664-A18D-C5865C8913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5387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5C5EC-9EE0-4441-8410-5C9C6EAFD13A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3899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0445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F819D-72D5-436F-B74F-371E8998AFD1}" type="datetimeFigureOut">
              <a:rPr lang="ko-KR" altLang="en-US" smtClean="0"/>
              <a:t>2021-01-26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10365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직사각형 4"/>
          <p:cNvSpPr/>
          <p:nvPr userDrawn="1"/>
        </p:nvSpPr>
        <p:spPr>
          <a:xfrm rot="16200000">
            <a:off x="4553116" y="-3188487"/>
            <a:ext cx="49161" cy="8380137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Picture 2" descr="http://sunmean.cafe24.com/base/img/company/img_company_02.gif"/>
          <p:cNvPicPr>
            <a:picLocks noChangeAspect="1" noChangeArrowheads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30" t="67982" r="1139" b="5131"/>
          <a:stretch/>
        </p:blipFill>
        <p:spPr bwMode="auto">
          <a:xfrm>
            <a:off x="7987451" y="655234"/>
            <a:ext cx="892849" cy="3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01456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그림 30" descr="배경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" name="그림 35" descr="선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2268766"/>
            <a:ext cx="9144000" cy="4025900"/>
          </a:xfrm>
          <a:prstGeom prst="rect">
            <a:avLst/>
          </a:prstGeom>
        </p:spPr>
      </p:pic>
      <p:pic>
        <p:nvPicPr>
          <p:cNvPr id="28" name="그림 27" descr="그림자1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312917" y="3122644"/>
            <a:ext cx="4535433" cy="3694184"/>
          </a:xfrm>
          <a:prstGeom prst="rect">
            <a:avLst/>
          </a:prstGeom>
        </p:spPr>
      </p:pic>
      <p:pic>
        <p:nvPicPr>
          <p:cNvPr id="29" name="그림 28" descr="그림자2.png"/>
          <p:cNvPicPr>
            <a:picLocks noChangeAspect="1"/>
          </p:cNvPicPr>
          <p:nvPr userDrawn="1"/>
        </p:nvPicPr>
        <p:blipFill>
          <a:blip r:embed="rId5">
            <a:lum/>
          </a:blip>
          <a:stretch>
            <a:fillRect/>
          </a:stretch>
        </p:blipFill>
        <p:spPr>
          <a:xfrm>
            <a:off x="992763" y="2833156"/>
            <a:ext cx="2313437" cy="1801372"/>
          </a:xfrm>
          <a:prstGeom prst="rect">
            <a:avLst/>
          </a:prstGeom>
        </p:spPr>
      </p:pic>
      <p:pic>
        <p:nvPicPr>
          <p:cNvPr id="35" name="그림 34" descr="블럭4.png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09602" y="298440"/>
            <a:ext cx="3703328" cy="2852934"/>
          </a:xfrm>
          <a:prstGeom prst="rect">
            <a:avLst/>
          </a:prstGeom>
        </p:spPr>
      </p:pic>
      <p:pic>
        <p:nvPicPr>
          <p:cNvPr id="32" name="그림 31" descr="블럭1.png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212760" y="2004986"/>
            <a:ext cx="1901956" cy="2194565"/>
          </a:xfrm>
          <a:prstGeom prst="rect">
            <a:avLst/>
          </a:prstGeom>
        </p:spPr>
      </p:pic>
      <p:sp>
        <p:nvSpPr>
          <p:cNvPr id="4" name="날짜 개체 틀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F806DF77-F710-4F8F-A157-65466C833D09}" type="datetimeFigureOut">
              <a:rPr lang="ko-KR" altLang="en-US" smtClean="0"/>
              <a:pPr/>
              <a:t>2021-01-26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28C9527A-44C4-4A64-82F3-578CCDF6B16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 userDrawn="1">
            <p:ph type="subTitle" idx="1"/>
          </p:nvPr>
        </p:nvSpPr>
        <p:spPr>
          <a:xfrm>
            <a:off x="1371600" y="325755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 userDrawn="1">
            <p:ph type="ctrTitle"/>
          </p:nvPr>
        </p:nvSpPr>
        <p:spPr>
          <a:xfrm>
            <a:off x="685800" y="1501768"/>
            <a:ext cx="7772400" cy="1470025"/>
          </a:xfr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101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F819D-72D5-436F-B74F-371E8998AFD1}" type="datetimeFigureOut">
              <a:rPr lang="ko-KR" altLang="en-US" smtClean="0"/>
              <a:t>2021-01-26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35235-9531-4339-810D-CD24F581AB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764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81" r:id="rId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직사각형 34"/>
          <p:cNvSpPr/>
          <p:nvPr/>
        </p:nvSpPr>
        <p:spPr>
          <a:xfrm>
            <a:off x="4357654" y="6097822"/>
            <a:ext cx="4359272" cy="300234"/>
          </a:xfrm>
          <a:prstGeom prst="rect">
            <a:avLst/>
          </a:prstGeom>
        </p:spPr>
        <p:txBody>
          <a:bodyPr wrap="square" lIns="83969" tIns="41985" rIns="83969" bIns="41985">
            <a:spAutoFit/>
          </a:bodyPr>
          <a:lstStyle/>
          <a:p>
            <a:pPr algn="r"/>
            <a:r>
              <a:rPr lang="en-US" altLang="ko-KR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2021.01. </a:t>
            </a:r>
            <a:endParaRPr lang="ko-KR" alt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236617" y="4962149"/>
            <a:ext cx="7480309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4000"/>
              </a:lnSpc>
            </a:pPr>
            <a:r>
              <a:rPr lang="ko-KR" altLang="en-US" sz="4000" spc="-300" dirty="0" smtClean="0">
                <a:solidFill>
                  <a:srgbClr val="1D90AB"/>
                </a:solidFill>
                <a:effectLst/>
                <a:latin typeface="HY견고딕" pitchFamily="18" charset="-127"/>
                <a:ea typeface="HY견고딕" pitchFamily="18" charset="-127"/>
              </a:rPr>
              <a:t>지역에너지효율 네트워크</a:t>
            </a:r>
            <a:r>
              <a:rPr lang="en-US" altLang="ko-KR" sz="4000" spc="-300" dirty="0" smtClean="0">
                <a:solidFill>
                  <a:srgbClr val="1D90AB"/>
                </a:solidFill>
                <a:effectLst/>
                <a:latin typeface="HY견고딕" pitchFamily="18" charset="-127"/>
                <a:ea typeface="HY견고딕" pitchFamily="18" charset="-127"/>
              </a:rPr>
              <a:t>(LEEN)</a:t>
            </a:r>
          </a:p>
          <a:p>
            <a:pPr algn="r">
              <a:lnSpc>
                <a:spcPts val="4000"/>
              </a:lnSpc>
            </a:pPr>
            <a:r>
              <a:rPr lang="ko-KR" altLang="en-US" sz="4000" spc="-300" dirty="0" smtClean="0">
                <a:solidFill>
                  <a:schemeClr val="tx2"/>
                </a:solidFill>
                <a:effectLst/>
                <a:latin typeface="HY견고딕" pitchFamily="18" charset="-127"/>
                <a:ea typeface="HY견고딕" pitchFamily="18" charset="-127"/>
              </a:rPr>
              <a:t>시범사업 안내</a:t>
            </a:r>
            <a:endParaRPr lang="ko-KR" altLang="en-US" sz="4000" spc="-300" dirty="0">
              <a:solidFill>
                <a:schemeClr val="tx2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Picture 2" descr="C:\Users\pyh\Desktop\tab3__쒓렇_덉쿂_01醫뚯슦議고빀_援_Ц援_쁺臾명븳臾명븳_곷Ц_01援_Ц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464" y="164799"/>
            <a:ext cx="2017117" cy="453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195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600703" y="-10764"/>
            <a:ext cx="3204682" cy="6868764"/>
            <a:chOff x="776527" y="0"/>
            <a:chExt cx="3302251" cy="3509055"/>
          </a:xfrm>
        </p:grpSpPr>
        <p:sp>
          <p:nvSpPr>
            <p:cNvPr id="6" name="Parallelogram 28">
              <a:extLst>
                <a:ext uri="{FF2B5EF4-FFF2-40B4-BE49-F238E27FC236}">
                  <a16:creationId xmlns:a16="http://schemas.microsoft.com/office/drawing/2014/main" id="{66FF6100-6038-492E-A86B-10484F62A72F}"/>
                </a:ext>
              </a:extLst>
            </p:cNvPr>
            <p:cNvSpPr/>
            <p:nvPr/>
          </p:nvSpPr>
          <p:spPr>
            <a:xfrm flipH="1">
              <a:off x="776527" y="0"/>
              <a:ext cx="2913384" cy="3509055"/>
            </a:xfrm>
            <a:prstGeom prst="parallelogram">
              <a:avLst>
                <a:gd name="adj" fmla="val 86487"/>
              </a:avLst>
            </a:prstGeom>
            <a:solidFill>
              <a:srgbClr val="0077C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Parallelogram 29">
              <a:extLst>
                <a:ext uri="{FF2B5EF4-FFF2-40B4-BE49-F238E27FC236}">
                  <a16:creationId xmlns:a16="http://schemas.microsoft.com/office/drawing/2014/main" id="{CE8963EF-7480-4624-8F2E-F4E69589E2B7}"/>
                </a:ext>
              </a:extLst>
            </p:cNvPr>
            <p:cNvSpPr/>
            <p:nvPr/>
          </p:nvSpPr>
          <p:spPr>
            <a:xfrm flipH="1">
              <a:off x="1165394" y="0"/>
              <a:ext cx="2913384" cy="3509055"/>
            </a:xfrm>
            <a:prstGeom prst="parallelogram">
              <a:avLst>
                <a:gd name="adj" fmla="val 86487"/>
              </a:avLst>
            </a:prstGeom>
            <a:solidFill>
              <a:srgbClr val="333F51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8" name="TextBox 67"/>
          <p:cNvSpPr txBox="1"/>
          <p:nvPr/>
        </p:nvSpPr>
        <p:spPr>
          <a:xfrm>
            <a:off x="791040" y="2705994"/>
            <a:ext cx="4518006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marL="265113" indent="-265113">
              <a:lnSpc>
                <a:spcPct val="150000"/>
              </a:lnSpc>
              <a:buAutoNum type="arabicPeriod"/>
              <a:defRPr sz="1600" b="1">
                <a:latin typeface="+mn-ea"/>
              </a:defRPr>
            </a:lvl1pPr>
          </a:lstStyle>
          <a:p>
            <a:pPr marL="0" indent="0">
              <a:buNone/>
            </a:pPr>
            <a:r>
              <a:rPr lang="en-US" altLang="ko-KR" sz="2000" dirty="0"/>
              <a:t>Ⅰ. </a:t>
            </a:r>
            <a:r>
              <a:rPr lang="ko-KR" altLang="en-US" sz="2000" dirty="0" smtClean="0"/>
              <a:t>시범사업</a:t>
            </a:r>
            <a:r>
              <a:rPr lang="en-US" altLang="ko-KR" sz="1800" dirty="0" smtClean="0"/>
              <a:t>(‘21</a:t>
            </a:r>
            <a:r>
              <a:rPr lang="ko-KR" altLang="en-US" sz="1800" dirty="0" smtClean="0"/>
              <a:t>년</a:t>
            </a:r>
            <a:r>
              <a:rPr lang="en-US" altLang="ko-KR" sz="1800" dirty="0" smtClean="0"/>
              <a:t>)</a:t>
            </a:r>
            <a:r>
              <a:rPr lang="ko-KR" altLang="en-US" sz="2000" dirty="0" smtClean="0"/>
              <a:t> 개요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Ⅱ</a:t>
            </a:r>
            <a:r>
              <a:rPr lang="en-US" altLang="ko-KR" sz="2000" dirty="0"/>
              <a:t>. </a:t>
            </a:r>
            <a:r>
              <a:rPr lang="ko-KR" altLang="en-US" sz="2000" dirty="0" smtClean="0"/>
              <a:t>시범사업</a:t>
            </a:r>
            <a:r>
              <a:rPr lang="en-US" altLang="ko-KR" sz="1800" dirty="0" smtClean="0"/>
              <a:t>(‘21</a:t>
            </a:r>
            <a:r>
              <a:rPr lang="ko-KR" altLang="en-US" sz="1800" dirty="0" smtClean="0"/>
              <a:t>년</a:t>
            </a:r>
            <a:r>
              <a:rPr lang="en-US" altLang="ko-KR" sz="1800" dirty="0" smtClean="0"/>
              <a:t>)</a:t>
            </a:r>
            <a:r>
              <a:rPr lang="ko-KR" altLang="en-US" sz="2000" dirty="0" smtClean="0"/>
              <a:t> 운영방안</a:t>
            </a:r>
            <a:endParaRPr lang="en-US" altLang="ko-KR" sz="2000" dirty="0"/>
          </a:p>
          <a:p>
            <a:pPr marL="0" indent="0">
              <a:buNone/>
            </a:pPr>
            <a:r>
              <a:rPr lang="en-US" altLang="ko-KR" sz="2000" dirty="0" smtClean="0"/>
              <a:t>    Ⅲ</a:t>
            </a:r>
            <a:r>
              <a:rPr lang="en-US" altLang="ko-KR" sz="2000" dirty="0"/>
              <a:t>. </a:t>
            </a:r>
            <a:r>
              <a:rPr lang="ko-KR" altLang="en-US" sz="2000" dirty="0" smtClean="0"/>
              <a:t>내년도</a:t>
            </a:r>
            <a:r>
              <a:rPr lang="en-US" altLang="ko-KR" sz="1800" dirty="0" smtClean="0"/>
              <a:t>(’22</a:t>
            </a:r>
            <a:r>
              <a:rPr lang="ko-KR" altLang="en-US" sz="1800" dirty="0" smtClean="0"/>
              <a:t>년</a:t>
            </a:r>
            <a:r>
              <a:rPr lang="en-US" altLang="ko-KR" sz="1800" dirty="0" smtClean="0"/>
              <a:t>)</a:t>
            </a:r>
            <a:r>
              <a:rPr lang="ko-KR" altLang="en-US" sz="2000" dirty="0" smtClean="0"/>
              <a:t> 사업 운영방안</a:t>
            </a:r>
            <a:endParaRPr lang="ko-KR" altLang="en-US" sz="2000" dirty="0"/>
          </a:p>
        </p:txBody>
      </p:sp>
      <p:sp>
        <p:nvSpPr>
          <p:cNvPr id="17" name="직사각형 16"/>
          <p:cNvSpPr/>
          <p:nvPr/>
        </p:nvSpPr>
        <p:spPr>
          <a:xfrm rot="16200000">
            <a:off x="2555969" y="949311"/>
            <a:ext cx="40629" cy="3553996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8125" y="1970092"/>
            <a:ext cx="2735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b="1" dirty="0" smtClean="0">
                <a:latin typeface="+mn-ea"/>
              </a:rPr>
              <a:t>Contents</a:t>
            </a:r>
            <a:endParaRPr lang="ko-KR" altLang="en-US" sz="3600" b="1" dirty="0">
              <a:latin typeface="+mn-ea"/>
            </a:endParaRPr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E3B8E16A-24ED-473B-9644-0E2294B4B5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rcRect l="62706"/>
          <a:stretch/>
        </p:blipFill>
        <p:spPr>
          <a:xfrm>
            <a:off x="5309046" y="-10764"/>
            <a:ext cx="3867150" cy="6868764"/>
          </a:xfrm>
          <a:custGeom>
            <a:avLst/>
            <a:gdLst>
              <a:gd name="connsiteX0" fmla="*/ 0 w 3867150"/>
              <a:gd name="connsiteY0" fmla="*/ 0 h 6868764"/>
              <a:gd name="connsiteX1" fmla="*/ 3867150 w 3867150"/>
              <a:gd name="connsiteY1" fmla="*/ 0 h 6868764"/>
              <a:gd name="connsiteX2" fmla="*/ 3867150 w 3867150"/>
              <a:gd name="connsiteY2" fmla="*/ 6868764 h 6868764"/>
              <a:gd name="connsiteX3" fmla="*/ 2496339 w 3867150"/>
              <a:gd name="connsiteY3" fmla="*/ 6868764 h 6868764"/>
              <a:gd name="connsiteX4" fmla="*/ 0 w 3867150"/>
              <a:gd name="connsiteY4" fmla="*/ 166475 h 6868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67150" h="6868764">
                <a:moveTo>
                  <a:pt x="0" y="0"/>
                </a:moveTo>
                <a:lnTo>
                  <a:pt x="3867150" y="0"/>
                </a:lnTo>
                <a:lnTo>
                  <a:pt x="3867150" y="6868764"/>
                </a:lnTo>
                <a:lnTo>
                  <a:pt x="2496339" y="6868764"/>
                </a:lnTo>
                <a:lnTo>
                  <a:pt x="0" y="1664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2942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28">
            <a:extLst>
              <a:ext uri="{FF2B5EF4-FFF2-40B4-BE49-F238E27FC236}">
                <a16:creationId xmlns:a16="http://schemas.microsoft.com/office/drawing/2014/main" id="{66FF6100-6038-492E-A86B-10484F62A72F}"/>
              </a:ext>
            </a:extLst>
          </p:cNvPr>
          <p:cNvSpPr/>
          <p:nvPr/>
        </p:nvSpPr>
        <p:spPr>
          <a:xfrm flipH="1">
            <a:off x="605607" y="0"/>
            <a:ext cx="2913384" cy="3509055"/>
          </a:xfrm>
          <a:prstGeom prst="parallelogram">
            <a:avLst>
              <a:gd name="adj" fmla="val 86487"/>
            </a:avLst>
          </a:prstGeom>
          <a:solidFill>
            <a:srgbClr val="0077C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arallelogram 29">
            <a:extLst>
              <a:ext uri="{FF2B5EF4-FFF2-40B4-BE49-F238E27FC236}">
                <a16:creationId xmlns:a16="http://schemas.microsoft.com/office/drawing/2014/main" id="{CE8963EF-7480-4624-8F2E-F4E69589E2B7}"/>
              </a:ext>
            </a:extLst>
          </p:cNvPr>
          <p:cNvSpPr/>
          <p:nvPr/>
        </p:nvSpPr>
        <p:spPr>
          <a:xfrm flipH="1">
            <a:off x="994474" y="0"/>
            <a:ext cx="2913384" cy="3509055"/>
          </a:xfrm>
          <a:prstGeom prst="parallelogram">
            <a:avLst>
              <a:gd name="adj" fmla="val 86487"/>
            </a:avLst>
          </a:prstGeom>
          <a:solidFill>
            <a:srgbClr val="333F5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E3B8E16A-24ED-473B-9644-0E2294B4B5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170" b="27219"/>
          <a:stretch/>
        </p:blipFill>
        <p:spPr>
          <a:xfrm>
            <a:off x="-14514" y="3559236"/>
            <a:ext cx="6084737" cy="3298764"/>
          </a:xfrm>
          <a:custGeom>
            <a:avLst/>
            <a:gdLst>
              <a:gd name="connsiteX0" fmla="*/ 6573549 w 6706775"/>
              <a:gd name="connsiteY0" fmla="*/ 0 h 3233451"/>
              <a:gd name="connsiteX1" fmla="*/ 6706775 w 6706775"/>
              <a:gd name="connsiteY1" fmla="*/ 0 h 3233451"/>
              <a:gd name="connsiteX2" fmla="*/ 6706775 w 6706775"/>
              <a:gd name="connsiteY2" fmla="*/ 19050 h 3233451"/>
              <a:gd name="connsiteX3" fmla="*/ 0 w 6706775"/>
              <a:gd name="connsiteY3" fmla="*/ 0 h 3233451"/>
              <a:gd name="connsiteX4" fmla="*/ 4405665 w 6706775"/>
              <a:gd name="connsiteY4" fmla="*/ 0 h 3233451"/>
              <a:gd name="connsiteX5" fmla="*/ 6706775 w 6706775"/>
              <a:gd name="connsiteY5" fmla="*/ 3213408 h 3233451"/>
              <a:gd name="connsiteX6" fmla="*/ 6706775 w 6706775"/>
              <a:gd name="connsiteY6" fmla="*/ 3233451 h 3233451"/>
              <a:gd name="connsiteX7" fmla="*/ 0 w 6706775"/>
              <a:gd name="connsiteY7" fmla="*/ 3233451 h 3233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06775" h="3233451">
                <a:moveTo>
                  <a:pt x="6573549" y="0"/>
                </a:moveTo>
                <a:lnTo>
                  <a:pt x="6706775" y="0"/>
                </a:lnTo>
                <a:lnTo>
                  <a:pt x="6706775" y="19050"/>
                </a:lnTo>
                <a:close/>
                <a:moveTo>
                  <a:pt x="0" y="0"/>
                </a:moveTo>
                <a:lnTo>
                  <a:pt x="4405665" y="0"/>
                </a:lnTo>
                <a:lnTo>
                  <a:pt x="6706775" y="3213408"/>
                </a:lnTo>
                <a:lnTo>
                  <a:pt x="6706775" y="3233451"/>
                </a:lnTo>
                <a:lnTo>
                  <a:pt x="0" y="3233451"/>
                </a:lnTo>
                <a:close/>
              </a:path>
            </a:pathLst>
          </a:custGeom>
        </p:spPr>
      </p:pic>
      <p:sp>
        <p:nvSpPr>
          <p:cNvPr id="65" name="TextBox 64"/>
          <p:cNvSpPr txBox="1"/>
          <p:nvPr/>
        </p:nvSpPr>
        <p:spPr>
          <a:xfrm>
            <a:off x="4513026" y="2835373"/>
            <a:ext cx="3788737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65113" indent="-265113">
              <a:lnSpc>
                <a:spcPct val="150000"/>
              </a:lnSpc>
              <a:buAutoNum type="arabicPeriod"/>
            </a:pPr>
            <a:r>
              <a:rPr lang="ko-KR" altLang="en-US" sz="1600" b="1" dirty="0" smtClean="0">
                <a:latin typeface="+mn-ea"/>
              </a:rPr>
              <a:t>사업 배경</a:t>
            </a:r>
            <a:endParaRPr lang="en-US" altLang="ko-KR" sz="1600" b="1" dirty="0" smtClean="0">
              <a:latin typeface="+mn-ea"/>
            </a:endParaRPr>
          </a:p>
          <a:p>
            <a:pPr marL="265113" indent="-265113">
              <a:lnSpc>
                <a:spcPct val="150000"/>
              </a:lnSpc>
              <a:buAutoNum type="arabicPeriod"/>
            </a:pPr>
            <a:r>
              <a:rPr lang="ko-KR" altLang="en-US" sz="1600" b="1" dirty="0" smtClean="0">
                <a:latin typeface="+mn-ea"/>
              </a:rPr>
              <a:t>사업 추진경과</a:t>
            </a:r>
            <a:endParaRPr lang="en-US" altLang="ko-KR" sz="1600" b="1" dirty="0" smtClean="0">
              <a:latin typeface="+mn-ea"/>
            </a:endParaRPr>
          </a:p>
          <a:p>
            <a:pPr marL="265113" indent="-265113">
              <a:lnSpc>
                <a:spcPct val="150000"/>
              </a:lnSpc>
              <a:buAutoNum type="arabicPeriod"/>
            </a:pPr>
            <a:r>
              <a:rPr lang="ko-KR" altLang="en-US" sz="1600" b="1" dirty="0" smtClean="0">
                <a:latin typeface="+mn-ea"/>
              </a:rPr>
              <a:t>독일 에너지효율 네트워크 사례</a:t>
            </a:r>
            <a:endParaRPr lang="en-US" altLang="ko-KR" sz="1600" b="1" dirty="0" smtClean="0">
              <a:latin typeface="+mn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937491" y="2042663"/>
            <a:ext cx="4364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latin typeface="+mn-ea"/>
              </a:rPr>
              <a:t>Ⅰ. </a:t>
            </a:r>
            <a:r>
              <a:rPr lang="ko-KR" altLang="en-US" sz="2800" b="1" dirty="0" smtClean="0">
                <a:latin typeface="+mn-ea"/>
              </a:rPr>
              <a:t>시범사업</a:t>
            </a:r>
            <a:r>
              <a:rPr lang="en-US" altLang="ko-KR" sz="2000" b="1" dirty="0" smtClean="0">
                <a:latin typeface="+mn-ea"/>
              </a:rPr>
              <a:t>(‘21</a:t>
            </a:r>
            <a:r>
              <a:rPr lang="ko-KR" altLang="en-US" sz="2000" b="1" dirty="0" smtClean="0">
                <a:latin typeface="+mn-ea"/>
              </a:rPr>
              <a:t>년</a:t>
            </a:r>
            <a:r>
              <a:rPr lang="en-US" altLang="ko-KR" sz="2000" b="1" dirty="0" smtClean="0">
                <a:latin typeface="+mn-ea"/>
              </a:rPr>
              <a:t>)</a:t>
            </a:r>
            <a:r>
              <a:rPr lang="ko-KR" altLang="en-US" sz="2800" b="1" dirty="0" smtClean="0">
                <a:latin typeface="+mn-ea"/>
              </a:rPr>
              <a:t> 개요</a:t>
            </a:r>
            <a:endParaRPr lang="ko-KR" altLang="en-US" sz="2800" b="1" dirty="0"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 rot="16200000">
            <a:off x="6226146" y="538383"/>
            <a:ext cx="44692" cy="4300335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008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86600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b="1" smtClean="0">
                <a:latin typeface="+mn-ea"/>
              </a:rPr>
              <a:t>4</a:t>
            </a:fld>
            <a:endParaRPr lang="ko-KR" altLang="en-US" b="1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70329" y="555485"/>
            <a:ext cx="70627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 배경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301746" y="137841"/>
            <a:ext cx="72558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spc="-150" dirty="0">
                <a:solidFill>
                  <a:srgbClr val="2E75B6"/>
                </a:solidFill>
                <a:latin typeface="+mn-ea"/>
              </a:rPr>
              <a:t>Ⅰ. </a:t>
            </a:r>
            <a:r>
              <a:rPr lang="ko-KR" altLang="en-US" sz="1200" b="1" spc="-150" dirty="0" smtClean="0">
                <a:solidFill>
                  <a:srgbClr val="2E75B6"/>
                </a:solidFill>
                <a:latin typeface="+mn-ea"/>
              </a:rPr>
              <a:t>시범사업</a:t>
            </a:r>
            <a:r>
              <a:rPr lang="en-US" altLang="ko-KR" sz="1100" b="1" spc="-150" dirty="0" smtClean="0">
                <a:solidFill>
                  <a:srgbClr val="2E75B6"/>
                </a:solidFill>
                <a:latin typeface="+mn-ea"/>
              </a:rPr>
              <a:t>(’21</a:t>
            </a:r>
            <a:r>
              <a:rPr lang="ko-KR" altLang="en-US" sz="1100" b="1" spc="-150" dirty="0" smtClean="0">
                <a:solidFill>
                  <a:srgbClr val="2E75B6"/>
                </a:solidFill>
                <a:latin typeface="+mn-ea"/>
              </a:rPr>
              <a:t>년</a:t>
            </a:r>
            <a:r>
              <a:rPr lang="en-US" altLang="ko-KR" sz="1100" b="1" spc="-150" dirty="0" smtClean="0">
                <a:solidFill>
                  <a:srgbClr val="2E75B6"/>
                </a:solidFill>
                <a:latin typeface="+mn-ea"/>
              </a:rPr>
              <a:t>)</a:t>
            </a:r>
            <a:r>
              <a:rPr lang="ko-KR" altLang="en-US" sz="1200" b="1" spc="-150" dirty="0" smtClean="0">
                <a:solidFill>
                  <a:srgbClr val="2E75B6"/>
                </a:solidFill>
                <a:latin typeface="+mn-ea"/>
              </a:rPr>
              <a:t> 개요</a:t>
            </a:r>
            <a:endParaRPr lang="ko-KR" altLang="en-US" sz="1200" b="1" spc="-150" dirty="0">
              <a:solidFill>
                <a:srgbClr val="2E75B6"/>
              </a:soli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274380" y="434674"/>
            <a:ext cx="858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b="1" spc="-150" dirty="0" smtClean="0">
                <a:solidFill>
                  <a:srgbClr val="0080C8"/>
                </a:solidFill>
                <a:latin typeface="+mn-ea"/>
              </a:rPr>
              <a:t>01.</a:t>
            </a:r>
            <a:endParaRPr lang="ko-KR" altLang="en-US" sz="3200" b="1" spc="-150" dirty="0">
              <a:solidFill>
                <a:srgbClr val="0080C8"/>
              </a:solidFill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385653" y="1146381"/>
            <a:ext cx="4874868" cy="288032"/>
            <a:chOff x="385653" y="1229502"/>
            <a:chExt cx="4874868" cy="288032"/>
          </a:xfrm>
        </p:grpSpPr>
        <p:sp>
          <p:nvSpPr>
            <p:cNvPr id="15" name="직사각형 14"/>
            <p:cNvSpPr/>
            <p:nvPr/>
          </p:nvSpPr>
          <p:spPr>
            <a:xfrm>
              <a:off x="385653" y="1229502"/>
              <a:ext cx="4855818" cy="288032"/>
            </a:xfrm>
            <a:prstGeom prst="rect">
              <a:avLst/>
            </a:prstGeom>
            <a:gradFill flip="none" rotWithShape="1">
              <a:gsLst>
                <a:gs pos="0">
                  <a:srgbClr val="0097DA"/>
                </a:gs>
                <a:gs pos="71000">
                  <a:srgbClr val="034376"/>
                </a:gs>
                <a:gs pos="71000">
                  <a:srgbClr val="032849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lt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23652" y="1275328"/>
              <a:ext cx="4836869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ko-KR" altLang="en-US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1. 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국내외 동향 및 사업 추진 배경</a:t>
              </a:r>
              <a:endParaRPr lang="en-US" altLang="ko-KR" sz="11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 rot="5400000" flipV="1">
            <a:off x="4098307" y="2640612"/>
            <a:ext cx="1024164" cy="5381209"/>
            <a:chOff x="9441196" y="3960515"/>
            <a:chExt cx="906531" cy="1816825"/>
          </a:xfrm>
        </p:grpSpPr>
        <p:pic>
          <p:nvPicPr>
            <p:cNvPr id="51" name="Picture 6" descr="C:\Users\onnoo00\Desktop\개체분리\34\3.png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rcRect l="28037" t="64299" r="29439" b="21620"/>
            <a:stretch>
              <a:fillRect/>
            </a:stretch>
          </p:blipFill>
          <p:spPr bwMode="auto">
            <a:xfrm rot="16200000">
              <a:off x="8954423" y="4447288"/>
              <a:ext cx="1816825" cy="843279"/>
            </a:xfrm>
            <a:prstGeom prst="rect">
              <a:avLst/>
            </a:prstGeom>
            <a:noFill/>
          </p:spPr>
        </p:pic>
        <p:pic>
          <p:nvPicPr>
            <p:cNvPr id="52" name="Picture 6" descr="C:\Users\onnoo00\Desktop\개체분리\34\3.png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rcRect l="28037" t="64299" r="29439" b="21620"/>
            <a:stretch>
              <a:fillRect/>
            </a:stretch>
          </p:blipFill>
          <p:spPr bwMode="auto">
            <a:xfrm rot="16200000">
              <a:off x="9314007" y="4447287"/>
              <a:ext cx="1224162" cy="843279"/>
            </a:xfrm>
            <a:prstGeom prst="rect">
              <a:avLst/>
            </a:prstGeom>
            <a:noFill/>
          </p:spPr>
        </p:pic>
      </p:grpSp>
      <p:sp>
        <p:nvSpPr>
          <p:cNvPr id="20" name="직사각형 19"/>
          <p:cNvSpPr/>
          <p:nvPr/>
        </p:nvSpPr>
        <p:spPr>
          <a:xfrm>
            <a:off x="4761377" y="1768714"/>
            <a:ext cx="4006388" cy="3371981"/>
          </a:xfrm>
          <a:prstGeom prst="rect">
            <a:avLst/>
          </a:prstGeom>
          <a:solidFill>
            <a:schemeClr val="bg1"/>
          </a:solidFill>
          <a:ln w="28575">
            <a:solidFill>
              <a:srgbClr val="4CD6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16329" y="1795587"/>
            <a:ext cx="4006388" cy="3371981"/>
          </a:xfrm>
          <a:prstGeom prst="rect">
            <a:avLst/>
          </a:prstGeom>
          <a:solidFill>
            <a:schemeClr val="bg1"/>
          </a:solidFill>
          <a:ln w="28575">
            <a:solidFill>
              <a:srgbClr val="5EBE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4761377" y="1831958"/>
            <a:ext cx="4006388" cy="2688315"/>
            <a:chOff x="4761377" y="1441511"/>
            <a:chExt cx="4006388" cy="2688315"/>
          </a:xfrm>
        </p:grpSpPr>
        <p:grpSp>
          <p:nvGrpSpPr>
            <p:cNvPr id="45" name="그룹 44"/>
            <p:cNvGrpSpPr/>
            <p:nvPr/>
          </p:nvGrpSpPr>
          <p:grpSpPr>
            <a:xfrm>
              <a:off x="4761377" y="1441511"/>
              <a:ext cx="4006388" cy="1605012"/>
              <a:chOff x="4761377" y="1746311"/>
              <a:chExt cx="4006388" cy="1605012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4761377" y="1746311"/>
                <a:ext cx="4006388" cy="5770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9388" indent="-179388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1100" b="1" dirty="0" smtClean="0">
                    <a:latin typeface="+mn-ea"/>
                  </a:rPr>
                  <a:t>에너지서포터</a:t>
                </a:r>
                <a:r>
                  <a:rPr lang="en-US" altLang="ko-KR" sz="1100" b="1" dirty="0" smtClean="0">
                    <a:latin typeface="+mn-ea"/>
                  </a:rPr>
                  <a:t>, </a:t>
                </a:r>
                <a:r>
                  <a:rPr lang="ko-KR" altLang="en-US" sz="1100" b="1" dirty="0" smtClean="0">
                    <a:latin typeface="+mn-ea"/>
                  </a:rPr>
                  <a:t>대</a:t>
                </a:r>
                <a:r>
                  <a:rPr lang="en-US" altLang="ko-KR" sz="1100" dirty="0">
                    <a:latin typeface="+mn-ea"/>
                  </a:rPr>
                  <a:t> ‧ </a:t>
                </a:r>
                <a:r>
                  <a:rPr lang="ko-KR" altLang="en-US" sz="1100" b="1" dirty="0" smtClean="0">
                    <a:latin typeface="+mn-ea"/>
                  </a:rPr>
                  <a:t>중</a:t>
                </a:r>
                <a:r>
                  <a:rPr lang="en-US" altLang="ko-KR" sz="1100" dirty="0">
                    <a:latin typeface="+mn-ea"/>
                  </a:rPr>
                  <a:t> ‧ </a:t>
                </a:r>
                <a:r>
                  <a:rPr lang="ko-KR" altLang="en-US" sz="1100" b="1" dirty="0" smtClean="0">
                    <a:latin typeface="+mn-ea"/>
                  </a:rPr>
                  <a:t>소기업 동반성장 협력사업</a:t>
                </a:r>
                <a:r>
                  <a:rPr lang="en-US" altLang="ko-KR" sz="1100" b="1" dirty="0" smtClean="0">
                    <a:latin typeface="+mn-ea"/>
                  </a:rPr>
                  <a:t>(GGP), Eco-Best, </a:t>
                </a:r>
                <a:r>
                  <a:rPr lang="ko-KR" altLang="en-US" sz="1100" b="1" dirty="0" smtClean="0">
                    <a:latin typeface="+mn-ea"/>
                  </a:rPr>
                  <a:t>에너지절약기술 등의 정부사업 추진</a:t>
                </a:r>
                <a:endParaRPr lang="ko-KR" altLang="en-US" sz="1100" b="1" dirty="0">
                  <a:solidFill>
                    <a:srgbClr val="FF0000"/>
                  </a:solidFill>
                  <a:latin typeface="+mn-ea"/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4778965" y="2335660"/>
                <a:ext cx="3845330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000" dirty="0" smtClean="0">
                    <a:latin typeface="+mn-ea"/>
                  </a:rPr>
                  <a:t>정부사업 시행을 실질적인 에너지절감 성과로 연계 필요</a:t>
                </a:r>
                <a:endParaRPr lang="en-US" altLang="ko-KR" sz="1000" dirty="0" smtClean="0">
                  <a:latin typeface="+mn-ea"/>
                </a:endParaRP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000" dirty="0" smtClean="0">
                    <a:latin typeface="+mn-ea"/>
                  </a:rPr>
                  <a:t>정부 지원사업 및 추진사례 등에 대한 원활한 정보 공유 필요</a:t>
                </a:r>
                <a:endParaRPr lang="en-US" altLang="ko-KR" sz="1000" dirty="0" smtClean="0">
                  <a:latin typeface="+mn-ea"/>
                </a:endParaRPr>
              </a:p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000" dirty="0" smtClean="0">
                    <a:latin typeface="+mn-ea"/>
                  </a:rPr>
                  <a:t>지역 기반의 네트워크 설립을 통해 중소</a:t>
                </a:r>
                <a:r>
                  <a:rPr lang="en-US" altLang="ko-KR" sz="1000" dirty="0">
                    <a:latin typeface="+mn-ea"/>
                  </a:rPr>
                  <a:t> </a:t>
                </a:r>
                <a:r>
                  <a:rPr lang="en-US" altLang="ko-KR" sz="1000" dirty="0" smtClean="0">
                    <a:latin typeface="+mn-ea"/>
                  </a:rPr>
                  <a:t>‧</a:t>
                </a:r>
                <a:r>
                  <a:rPr lang="ko-KR" altLang="en-US" sz="1000" dirty="0" smtClean="0">
                    <a:latin typeface="+mn-ea"/>
                  </a:rPr>
                  <a:t>중견기업의 </a:t>
                </a:r>
                <a:r>
                  <a:rPr lang="en-US" altLang="ko-KR" sz="1000" dirty="0" smtClean="0">
                    <a:latin typeface="+mn-ea"/>
                  </a:rPr>
                  <a:t>‘</a:t>
                </a:r>
                <a:r>
                  <a:rPr lang="ko-KR" altLang="en-US" sz="1000" dirty="0" smtClean="0">
                    <a:latin typeface="+mn-ea"/>
                  </a:rPr>
                  <a:t>상호 </a:t>
                </a:r>
                <a:r>
                  <a:rPr lang="ko-KR" altLang="en-US" sz="1000" dirty="0" err="1" smtClean="0">
                    <a:latin typeface="+mn-ea"/>
                  </a:rPr>
                  <a:t>학습형</a:t>
                </a:r>
                <a:r>
                  <a:rPr lang="ko-KR" altLang="en-US" sz="1000" dirty="0" smtClean="0">
                    <a:latin typeface="+mn-ea"/>
                  </a:rPr>
                  <a:t> 에너지절약 네트워크</a:t>
                </a:r>
                <a:r>
                  <a:rPr lang="en-US" altLang="ko-KR" sz="1000" dirty="0" smtClean="0">
                    <a:latin typeface="+mn-ea"/>
                  </a:rPr>
                  <a:t>’ </a:t>
                </a:r>
                <a:r>
                  <a:rPr lang="ko-KR" altLang="en-US" sz="1000" dirty="0" smtClean="0">
                    <a:latin typeface="+mn-ea"/>
                  </a:rPr>
                  <a:t>구축 필요</a:t>
                </a:r>
                <a:endParaRPr lang="ko-KR" altLang="en-US" sz="1000" dirty="0">
                  <a:latin typeface="+mn-ea"/>
                </a:endParaRPr>
              </a:p>
            </p:txBody>
          </p:sp>
        </p:grpSp>
        <p:grpSp>
          <p:nvGrpSpPr>
            <p:cNvPr id="46" name="그룹 45"/>
            <p:cNvGrpSpPr/>
            <p:nvPr/>
          </p:nvGrpSpPr>
          <p:grpSpPr>
            <a:xfrm>
              <a:off x="4791532" y="3006875"/>
              <a:ext cx="3937911" cy="1122951"/>
              <a:chOff x="4791532" y="3371497"/>
              <a:chExt cx="3937911" cy="1122951"/>
            </a:xfrm>
          </p:grpSpPr>
          <p:sp>
            <p:nvSpPr>
              <p:cNvPr id="47" name="TextBox 46"/>
              <p:cNvSpPr txBox="1"/>
              <p:nvPr/>
            </p:nvSpPr>
            <p:spPr>
              <a:xfrm>
                <a:off x="4791532" y="3371497"/>
                <a:ext cx="3937911" cy="600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9388" indent="-179388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ko-KR" altLang="en-US" sz="1100" b="1" dirty="0" smtClean="0">
                    <a:latin typeface="+mn-ea"/>
                  </a:rPr>
                  <a:t>「제</a:t>
                </a:r>
                <a:r>
                  <a:rPr lang="en-US" altLang="ko-KR" sz="1100" b="1" dirty="0" smtClean="0">
                    <a:latin typeface="+mn-ea"/>
                  </a:rPr>
                  <a:t>6</a:t>
                </a:r>
                <a:r>
                  <a:rPr lang="ko-KR" altLang="en-US" sz="1100" b="1" dirty="0" smtClean="0">
                    <a:latin typeface="+mn-ea"/>
                  </a:rPr>
                  <a:t>차 에너지이용 합리화 기본계획</a:t>
                </a:r>
                <a:r>
                  <a:rPr lang="en-US" altLang="ko-KR" sz="1000" b="1" dirty="0" smtClean="0">
                    <a:latin typeface="+mn-ea"/>
                  </a:rPr>
                  <a:t>(‘20.08)</a:t>
                </a:r>
                <a:r>
                  <a:rPr lang="ko-KR" altLang="en-US" sz="1100" b="1" dirty="0" smtClean="0">
                    <a:latin typeface="+mn-ea"/>
                  </a:rPr>
                  <a:t>」</a:t>
                </a:r>
                <a:r>
                  <a:rPr lang="en-US" altLang="ko-KR" sz="1100" b="1" dirty="0">
                    <a:latin typeface="+mn-ea"/>
                    <a:cs typeface="Arial" panose="020B0604020202020204" pitchFamily="34" charset="0"/>
                  </a:rPr>
                  <a:t>→ </a:t>
                </a:r>
                <a:r>
                  <a:rPr lang="ko-KR" altLang="en-US" sz="1100" b="1" dirty="0" smtClean="0">
                    <a:latin typeface="+mn-ea"/>
                  </a:rPr>
                  <a:t>지자체 중심 협력 네트워크 구축을 중점 </a:t>
                </a:r>
                <a:r>
                  <a:rPr lang="ko-KR" altLang="en-US" sz="1100" b="1" dirty="0">
                    <a:latin typeface="+mn-ea"/>
                  </a:rPr>
                  <a:t>추진과제로 포함</a:t>
                </a: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4797928" y="3940450"/>
                <a:ext cx="3865789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1450" indent="-171450">
                  <a:lnSpc>
                    <a:spcPct val="150000"/>
                  </a:lnSpc>
                  <a:buFontTx/>
                  <a:buChar char="-"/>
                </a:pPr>
                <a:r>
                  <a:rPr lang="ko-KR" altLang="en-US" sz="1000" spc="-40" dirty="0">
                    <a:latin typeface="+mn-ea"/>
                  </a:rPr>
                  <a:t>기업</a:t>
                </a:r>
                <a:r>
                  <a:rPr lang="en-US" altLang="ko-KR" sz="1000" spc="-40" dirty="0">
                    <a:latin typeface="+mn-ea"/>
                  </a:rPr>
                  <a:t>(</a:t>
                </a:r>
                <a:r>
                  <a:rPr lang="ko-KR" altLang="en-US" sz="1000" spc="-40" dirty="0">
                    <a:latin typeface="+mn-ea"/>
                  </a:rPr>
                  <a:t>대</a:t>
                </a:r>
                <a:r>
                  <a:rPr lang="en-US" altLang="ko-KR" sz="1000" spc="-40" dirty="0">
                    <a:latin typeface="+mn-ea"/>
                  </a:rPr>
                  <a:t>‧</a:t>
                </a:r>
                <a:r>
                  <a:rPr lang="ko-KR" altLang="en-US" sz="1000" spc="-40" dirty="0">
                    <a:latin typeface="+mn-ea"/>
                  </a:rPr>
                  <a:t>중</a:t>
                </a:r>
                <a:r>
                  <a:rPr lang="en-US" altLang="ko-KR" sz="1000" spc="-40" dirty="0">
                    <a:latin typeface="+mn-ea"/>
                  </a:rPr>
                  <a:t>‧</a:t>
                </a:r>
                <a:r>
                  <a:rPr lang="ko-KR" altLang="en-US" sz="1000" spc="-40" dirty="0">
                    <a:latin typeface="+mn-ea"/>
                  </a:rPr>
                  <a:t>소</a:t>
                </a:r>
                <a:r>
                  <a:rPr lang="en-US" altLang="ko-KR" sz="1000" spc="-40" dirty="0">
                    <a:latin typeface="+mn-ea"/>
                  </a:rPr>
                  <a:t>), </a:t>
                </a:r>
                <a:r>
                  <a:rPr lang="ko-KR" altLang="en-US" sz="1000" spc="-40" dirty="0">
                    <a:latin typeface="+mn-ea"/>
                  </a:rPr>
                  <a:t>지자체</a:t>
                </a:r>
                <a:r>
                  <a:rPr lang="en-US" altLang="ko-KR" sz="1000" spc="-40" dirty="0">
                    <a:latin typeface="+mn-ea"/>
                  </a:rPr>
                  <a:t>, </a:t>
                </a:r>
                <a:r>
                  <a:rPr lang="ko-KR" altLang="en-US" sz="1000" spc="-40" dirty="0">
                    <a:latin typeface="+mn-ea"/>
                  </a:rPr>
                  <a:t>대학</a:t>
                </a:r>
                <a:r>
                  <a:rPr lang="en-US" altLang="ko-KR" sz="1000" spc="-40" dirty="0">
                    <a:latin typeface="+mn-ea"/>
                  </a:rPr>
                  <a:t>·</a:t>
                </a:r>
                <a:r>
                  <a:rPr lang="ko-KR" altLang="en-US" sz="1000" spc="-40" dirty="0">
                    <a:latin typeface="+mn-ea"/>
                  </a:rPr>
                  <a:t>연구기관</a:t>
                </a:r>
                <a:r>
                  <a:rPr lang="en-US" altLang="ko-KR" sz="1000" spc="-40" dirty="0">
                    <a:latin typeface="+mn-ea"/>
                  </a:rPr>
                  <a:t>, </a:t>
                </a:r>
                <a:r>
                  <a:rPr lang="ko-KR" altLang="en-US" sz="1000" spc="-40" dirty="0" smtClean="0">
                    <a:latin typeface="+mn-ea"/>
                  </a:rPr>
                  <a:t>전문기관 등을 대상으로 네트워크를 구축하여 지역특성에 적합한 효율개선 추진</a:t>
                </a:r>
                <a:endParaRPr lang="ko-KR" altLang="en-US" sz="1000" dirty="0">
                  <a:latin typeface="+mn-ea"/>
                </a:endParaRPr>
              </a:p>
            </p:txBody>
          </p:sp>
        </p:grpSp>
      </p:grpSp>
      <p:sp>
        <p:nvSpPr>
          <p:cNvPr id="23" name="TextBox 22"/>
          <p:cNvSpPr txBox="1"/>
          <p:nvPr/>
        </p:nvSpPr>
        <p:spPr>
          <a:xfrm>
            <a:off x="374841" y="1831958"/>
            <a:ext cx="412748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b="1" dirty="0">
                <a:latin typeface="+mn-ea"/>
              </a:rPr>
              <a:t>주요 선진국에서의 </a:t>
            </a:r>
            <a:r>
              <a:rPr lang="ko-KR" altLang="en-US" sz="1100" b="1" dirty="0" smtClean="0">
                <a:latin typeface="+mn-ea"/>
              </a:rPr>
              <a:t>참여기업 및 지역 중심의 탄력적인 네트워크 운영을 통한 효과적인 정보 공유와 참여기업 지원 실시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860500" y="2908809"/>
            <a:ext cx="244347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n-US" altLang="ko-KR" sz="800" spc="-30" dirty="0" smtClean="0"/>
              <a:t>2,400</a:t>
            </a:r>
            <a:r>
              <a:rPr lang="ko-KR" altLang="en-US" sz="800" spc="-30" dirty="0"/>
              <a:t>여 개의 기업에서 </a:t>
            </a:r>
            <a:r>
              <a:rPr lang="en-US" altLang="ko-KR" sz="800" spc="-30" dirty="0" smtClean="0"/>
              <a:t>‘</a:t>
            </a:r>
            <a:r>
              <a:rPr lang="ko-KR" altLang="en-US" sz="800" spc="-30" dirty="0" smtClean="0"/>
              <a:t>에너지 절약 프로그램</a:t>
            </a:r>
            <a:r>
              <a:rPr lang="en-US" altLang="ko-KR" sz="800" spc="-30" dirty="0" smtClean="0"/>
              <a:t>’ </a:t>
            </a:r>
            <a:r>
              <a:rPr lang="ko-KR" altLang="en-US" sz="800" spc="-30" dirty="0" smtClean="0"/>
              <a:t>참여</a:t>
            </a:r>
            <a:endParaRPr lang="ko-KR" altLang="en-US" sz="800" spc="-30" dirty="0"/>
          </a:p>
        </p:txBody>
      </p:sp>
      <p:cxnSp>
        <p:nvCxnSpPr>
          <p:cNvPr id="37" name="직선 연결선 36"/>
          <p:cNvCxnSpPr/>
          <p:nvPr/>
        </p:nvCxnSpPr>
        <p:spPr>
          <a:xfrm>
            <a:off x="1295761" y="2619697"/>
            <a:ext cx="110568" cy="41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>
            <a:off x="1371285" y="3375296"/>
            <a:ext cx="50516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1860500" y="3587700"/>
            <a:ext cx="24434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ko-KR" altLang="en-US" sz="800" dirty="0" smtClean="0"/>
              <a:t>다소비 </a:t>
            </a:r>
            <a:r>
              <a:rPr lang="ko-KR" altLang="en-US" sz="800" dirty="0"/>
              <a:t>기업이 모여 최초의 에너지 효율 </a:t>
            </a:r>
            <a:r>
              <a:rPr lang="ko-KR" altLang="en-US" sz="800" dirty="0" smtClean="0"/>
              <a:t>네트워크 </a:t>
            </a:r>
            <a:r>
              <a:rPr lang="en-US" altLang="ko-KR" sz="800" dirty="0" smtClean="0"/>
              <a:t>‘</a:t>
            </a:r>
            <a:r>
              <a:rPr lang="ko-KR" altLang="en-US" sz="800" dirty="0" smtClean="0"/>
              <a:t>에너지 </a:t>
            </a:r>
            <a:r>
              <a:rPr lang="ko-KR" altLang="en-US" sz="800" dirty="0"/>
              <a:t>모델 취리히</a:t>
            </a:r>
            <a:r>
              <a:rPr lang="en-US" altLang="ko-KR" sz="800" dirty="0"/>
              <a:t>(Energy Model Zurich)’ </a:t>
            </a:r>
            <a:r>
              <a:rPr lang="ko-KR" altLang="en-US" sz="800" dirty="0"/>
              <a:t>운영</a:t>
            </a:r>
          </a:p>
        </p:txBody>
      </p:sp>
      <p:cxnSp>
        <p:nvCxnSpPr>
          <p:cNvPr id="41" name="직선 연결선 40"/>
          <p:cNvCxnSpPr/>
          <p:nvPr/>
        </p:nvCxnSpPr>
        <p:spPr>
          <a:xfrm>
            <a:off x="1327709" y="3757453"/>
            <a:ext cx="110568" cy="41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>
            <a:off x="703488" y="2642519"/>
            <a:ext cx="169643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1863639" y="2473242"/>
            <a:ext cx="24434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ko-KR" altLang="en-US" sz="800" spc="20" dirty="0" smtClean="0"/>
              <a:t>에너지효율 네트워크 구축을 위한 다양한 실증 프로젝트를 통해 </a:t>
            </a:r>
            <a:r>
              <a:rPr lang="en-US" altLang="ko-KR" sz="800" spc="20" dirty="0" smtClean="0"/>
              <a:t>LEEN </a:t>
            </a:r>
            <a:r>
              <a:rPr lang="ko-KR" altLang="en-US" sz="800" spc="20" dirty="0" smtClean="0"/>
              <a:t>제도 도입 및 표준화</a:t>
            </a:r>
            <a:endParaRPr lang="ko-KR" altLang="en-US" sz="800" spc="20" dirty="0"/>
          </a:p>
        </p:txBody>
      </p:sp>
      <p:grpSp>
        <p:nvGrpSpPr>
          <p:cNvPr id="25" name="그룹 24"/>
          <p:cNvGrpSpPr/>
          <p:nvPr/>
        </p:nvGrpSpPr>
        <p:grpSpPr>
          <a:xfrm>
            <a:off x="583358" y="4612659"/>
            <a:ext cx="3591556" cy="360040"/>
            <a:chOff x="583358" y="4662487"/>
            <a:chExt cx="3591556" cy="360040"/>
          </a:xfrm>
        </p:grpSpPr>
        <p:sp>
          <p:nvSpPr>
            <p:cNvPr id="34" name="Rounded Rectangle 17">
              <a:extLst>
                <a:ext uri="{FF2B5EF4-FFF2-40B4-BE49-F238E27FC236}">
                  <a16:creationId xmlns:a16="http://schemas.microsoft.com/office/drawing/2014/main" id="{0531B296-75F8-4FF6-9C76-5F928E21884B}"/>
                </a:ext>
              </a:extLst>
            </p:cNvPr>
            <p:cNvSpPr/>
            <p:nvPr/>
          </p:nvSpPr>
          <p:spPr>
            <a:xfrm>
              <a:off x="583358" y="4662487"/>
              <a:ext cx="3591556" cy="360040"/>
            </a:xfrm>
            <a:prstGeom prst="roundRect">
              <a:avLst>
                <a:gd name="adj" fmla="val 50000"/>
              </a:avLst>
            </a:prstGeom>
            <a:solidFill>
              <a:srgbClr val="45B3D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50BB4D9B-D40C-41A5-B256-0F88E6D68EDA}"/>
                </a:ext>
              </a:extLst>
            </p:cNvPr>
            <p:cNvSpPr txBox="1"/>
            <p:nvPr/>
          </p:nvSpPr>
          <p:spPr>
            <a:xfrm>
              <a:off x="678213" y="4688618"/>
              <a:ext cx="3401845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400" b="1" kern="0" dirty="0" smtClean="0">
                  <a:solidFill>
                    <a:prstClr val="white"/>
                  </a:solidFill>
                  <a:latin typeface="+mn-ea"/>
                  <a:cs typeface="Arial" pitchFamily="34" charset="0"/>
                </a:rPr>
                <a:t>지역 중심의 탄력적인 네트워크 운영</a:t>
              </a:r>
              <a:endPara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4927590" y="4628793"/>
            <a:ext cx="3801853" cy="360040"/>
            <a:chOff x="4927590" y="4678621"/>
            <a:chExt cx="3801853" cy="360040"/>
          </a:xfrm>
        </p:grpSpPr>
        <p:sp>
          <p:nvSpPr>
            <p:cNvPr id="32" name="Rounded Rectangle 17">
              <a:extLst>
                <a:ext uri="{FF2B5EF4-FFF2-40B4-BE49-F238E27FC236}">
                  <a16:creationId xmlns:a16="http://schemas.microsoft.com/office/drawing/2014/main" id="{0531B296-75F8-4FF6-9C76-5F928E21884B}"/>
                </a:ext>
              </a:extLst>
            </p:cNvPr>
            <p:cNvSpPr/>
            <p:nvPr/>
          </p:nvSpPr>
          <p:spPr>
            <a:xfrm>
              <a:off x="5032739" y="4678621"/>
              <a:ext cx="3591556" cy="360040"/>
            </a:xfrm>
            <a:prstGeom prst="roundRect">
              <a:avLst>
                <a:gd name="adj" fmla="val 50000"/>
              </a:avLst>
            </a:prstGeom>
            <a:solidFill>
              <a:srgbClr val="2DC59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50BB4D9B-D40C-41A5-B256-0F88E6D68EDA}"/>
                </a:ext>
              </a:extLst>
            </p:cNvPr>
            <p:cNvSpPr txBox="1"/>
            <p:nvPr/>
          </p:nvSpPr>
          <p:spPr>
            <a:xfrm>
              <a:off x="4927590" y="4711346"/>
              <a:ext cx="3801853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1400" b="1" kern="0" noProof="0" dirty="0" smtClean="0">
                  <a:solidFill>
                    <a:prstClr val="white"/>
                  </a:solidFill>
                  <a:latin typeface="+mn-ea"/>
                  <a:cs typeface="Arial" pitchFamily="34" charset="0"/>
                </a:rPr>
                <a:t>정부와 기업간의 네트워크 연계 강화</a:t>
              </a:r>
              <a:endPara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678870" y="5783952"/>
            <a:ext cx="7849243" cy="614946"/>
            <a:chOff x="678870" y="5515743"/>
            <a:chExt cx="7849243" cy="900343"/>
          </a:xfrm>
        </p:grpSpPr>
        <p:sp>
          <p:nvSpPr>
            <p:cNvPr id="28" name="TextBox 27"/>
            <p:cNvSpPr txBox="1"/>
            <p:nvPr/>
          </p:nvSpPr>
          <p:spPr>
            <a:xfrm>
              <a:off x="764650" y="5701176"/>
              <a:ext cx="7622014" cy="506943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spAutoFit/>
              <a:scene3d>
                <a:camera prst="orthographicFront"/>
                <a:lightRig rig="threePt" dir="t"/>
              </a:scene3d>
              <a:sp3d>
                <a:bevelB w="0" h="0"/>
                <a:contourClr>
                  <a:schemeClr val="tx1">
                    <a:lumMod val="95000"/>
                    <a:lumOff val="5000"/>
                  </a:schemeClr>
                </a:contourClr>
              </a:sp3d>
            </a:bodyPr>
            <a:lstStyle>
              <a:defPPr>
                <a:defRPr lang="ko-KR"/>
              </a:defPPr>
              <a:lvl1pPr>
                <a:lnSpc>
                  <a:spcPct val="90000"/>
                </a:lnSpc>
                <a:spcBef>
                  <a:spcPct val="0"/>
                </a:spcBef>
                <a:tabLst>
                  <a:tab pos="177800" algn="l"/>
                  <a:tab pos="803275" algn="l"/>
                </a:tabLst>
                <a:defRPr sz="4000" b="1" spc="-100">
                  <a:ln>
                    <a:prstDash val="solid"/>
                  </a:ln>
                  <a:gradFill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50000">
                        <a:schemeClr val="tx1">
                          <a:lumMod val="65000"/>
                          <a:lumOff val="35000"/>
                        </a:schemeClr>
                      </a:gs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08서울남산체 EB" panose="02020603020101020101" pitchFamily="18" charset="-127"/>
                  <a:ea typeface="08서울남산체 EB" panose="02020603020101020101" pitchFamily="18" charset="-127"/>
                  <a:cs typeface="Tahoma" pitchFamily="34" charset="0"/>
                </a:defRPr>
              </a:lvl1pPr>
            </a:lstStyle>
            <a:p>
              <a:pPr algn="ctr">
                <a:lnSpc>
                  <a:spcPct val="150000"/>
                </a:lnSpc>
              </a:pPr>
              <a:r>
                <a:rPr lang="en-US" altLang="ko-KR" sz="15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“ </a:t>
              </a:r>
              <a:r>
                <a:rPr lang="ko-KR" altLang="en-US" sz="1500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지역 에너지효율 네트워크 구축</a:t>
              </a:r>
              <a:r>
                <a:rPr lang="en-US" altLang="ko-KR" sz="1500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, </a:t>
              </a:r>
              <a:r>
                <a:rPr lang="ko-KR" altLang="en-US" sz="1500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</a:rPr>
                <a:t>운영 및 안정적 정착을 위한 기반마련 필요 </a:t>
              </a:r>
              <a:r>
                <a:rPr lang="en-US" altLang="ko-KR" sz="1500" i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ea typeface="+mn-ea"/>
                  <a:cs typeface="Arial" panose="020B0604020202020204" pitchFamily="34" charset="0"/>
                </a:rPr>
                <a:t>”</a:t>
              </a:r>
              <a:endParaRPr lang="en-US" altLang="ko-KR" sz="15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9" name="그룹 28"/>
            <p:cNvGrpSpPr/>
            <p:nvPr/>
          </p:nvGrpSpPr>
          <p:grpSpPr>
            <a:xfrm>
              <a:off x="678870" y="5515743"/>
              <a:ext cx="7849243" cy="900343"/>
              <a:chOff x="1654865" y="5317633"/>
              <a:chExt cx="5897252" cy="900343"/>
            </a:xfrm>
          </p:grpSpPr>
          <p:cxnSp>
            <p:nvCxnSpPr>
              <p:cNvPr id="30" name="직선 연결선 29"/>
              <p:cNvCxnSpPr/>
              <p:nvPr/>
            </p:nvCxnSpPr>
            <p:spPr>
              <a:xfrm rot="5400000">
                <a:off x="4603491" y="3269350"/>
                <a:ext cx="0" cy="5897252"/>
              </a:xfrm>
              <a:prstGeom prst="line">
                <a:avLst/>
              </a:prstGeom>
              <a:ln w="15875">
                <a:gradFill>
                  <a:gsLst>
                    <a:gs pos="0">
                      <a:schemeClr val="bg1"/>
                    </a:gs>
                    <a:gs pos="34000">
                      <a:schemeClr val="tx1">
                        <a:lumMod val="50000"/>
                        <a:lumOff val="50000"/>
                      </a:schemeClr>
                    </a:gs>
                    <a:gs pos="73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/>
                    </a:gs>
                  </a:gsLst>
                  <a:lin ang="5400000" scaled="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직선 연결선 30"/>
              <p:cNvCxnSpPr/>
              <p:nvPr/>
            </p:nvCxnSpPr>
            <p:spPr>
              <a:xfrm rot="5400000">
                <a:off x="4603491" y="2369007"/>
                <a:ext cx="0" cy="5897252"/>
              </a:xfrm>
              <a:prstGeom prst="line">
                <a:avLst/>
              </a:prstGeom>
              <a:ln w="15875">
                <a:gradFill>
                  <a:gsLst>
                    <a:gs pos="0">
                      <a:schemeClr val="bg1"/>
                    </a:gs>
                    <a:gs pos="34000">
                      <a:schemeClr val="tx1">
                        <a:lumMod val="50000"/>
                        <a:lumOff val="50000"/>
                      </a:schemeClr>
                    </a:gs>
                    <a:gs pos="73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/>
                    </a:gs>
                  </a:gsLst>
                  <a:lin ang="5400000" scaled="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53" name="_x445071640" descr="EMB00000d802a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329" y="3236604"/>
            <a:ext cx="461963" cy="31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_x445070520" descr="EMB00000d802a7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792" y="3986392"/>
            <a:ext cx="457708" cy="32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직사각형 54"/>
          <p:cNvSpPr/>
          <p:nvPr/>
        </p:nvSpPr>
        <p:spPr>
          <a:xfrm>
            <a:off x="853915" y="2498738"/>
            <a:ext cx="500571" cy="265395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독일</a:t>
            </a:r>
            <a:endParaRPr lang="ko-KR" altLang="en-US" sz="800" b="1" dirty="0">
              <a:solidFill>
                <a:schemeClr val="tx1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850566" y="3641290"/>
            <a:ext cx="500571" cy="265395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스위스</a:t>
            </a:r>
            <a:endParaRPr lang="ko-KR" altLang="en-US" sz="800" b="1" dirty="0">
              <a:solidFill>
                <a:schemeClr val="tx1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cxnSp>
        <p:nvCxnSpPr>
          <p:cNvPr id="57" name="직선 연결선 56"/>
          <p:cNvCxnSpPr/>
          <p:nvPr/>
        </p:nvCxnSpPr>
        <p:spPr>
          <a:xfrm>
            <a:off x="703488" y="2642519"/>
            <a:ext cx="0" cy="1507385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>
            <a:off x="1310542" y="4142918"/>
            <a:ext cx="110568" cy="41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60" name="직사각형 59"/>
          <p:cNvSpPr/>
          <p:nvPr/>
        </p:nvSpPr>
        <p:spPr>
          <a:xfrm>
            <a:off x="853915" y="4017711"/>
            <a:ext cx="500571" cy="265395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일 본</a:t>
            </a:r>
            <a:endParaRPr lang="ko-KR" altLang="en-US" sz="800" b="1" dirty="0">
              <a:solidFill>
                <a:schemeClr val="tx1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pic>
        <p:nvPicPr>
          <p:cNvPr id="61" name="_x502096672" descr="EMB00000d802ae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563" y="3613262"/>
            <a:ext cx="461963" cy="33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Box 61"/>
          <p:cNvSpPr txBox="1"/>
          <p:nvPr/>
        </p:nvSpPr>
        <p:spPr>
          <a:xfrm>
            <a:off x="1857110" y="3998832"/>
            <a:ext cx="24434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ko-KR" altLang="en-US" sz="800" dirty="0"/>
              <a:t>기존 에너지 효율 개선 프로그램인 ‘산업협회의 자발적 실행계획</a:t>
            </a:r>
            <a:r>
              <a:rPr lang="en-US" altLang="ko-KR" sz="800" dirty="0"/>
              <a:t>(VAP)’ </a:t>
            </a:r>
            <a:r>
              <a:rPr lang="ko-KR" altLang="en-US" sz="800" dirty="0"/>
              <a:t>내에서 네트워크 운영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857111" y="3228400"/>
            <a:ext cx="24434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ko-KR" altLang="en-US" sz="800" dirty="0"/>
              <a:t>미국 </a:t>
            </a:r>
            <a:r>
              <a:rPr lang="en-US" altLang="ko-KR" sz="800" dirty="0"/>
              <a:t>6</a:t>
            </a:r>
            <a:r>
              <a:rPr lang="ko-KR" altLang="en-US" sz="800" dirty="0"/>
              <a:t>개 주에 </a:t>
            </a:r>
            <a:r>
              <a:rPr lang="en-US" altLang="ko-KR" sz="800" dirty="0" smtClean="0"/>
              <a:t>‘</a:t>
            </a:r>
            <a:r>
              <a:rPr lang="ko-KR" altLang="en-US" sz="800" dirty="0" smtClean="0"/>
              <a:t>지역적 </a:t>
            </a:r>
            <a:r>
              <a:rPr lang="ko-KR" altLang="en-US" sz="800" dirty="0"/>
              <a:t>에너지 효율기구</a:t>
            </a:r>
            <a:r>
              <a:rPr lang="en-US" altLang="ko-KR" sz="800" dirty="0"/>
              <a:t>(REEO</a:t>
            </a:r>
            <a:r>
              <a:rPr lang="en-US" altLang="ko-KR" sz="800" dirty="0" smtClean="0"/>
              <a:t>)’</a:t>
            </a:r>
            <a:r>
              <a:rPr lang="ko-KR" altLang="en-US" sz="800" dirty="0" smtClean="0"/>
              <a:t>를 </a:t>
            </a:r>
            <a:r>
              <a:rPr lang="ko-KR" altLang="en-US" sz="800" dirty="0"/>
              <a:t>설립하여 지역별 목표 수립 및 다양한 활동 지원</a:t>
            </a:r>
          </a:p>
        </p:txBody>
      </p:sp>
      <p:cxnSp>
        <p:nvCxnSpPr>
          <p:cNvPr id="70" name="직선 연결선 69"/>
          <p:cNvCxnSpPr/>
          <p:nvPr/>
        </p:nvCxnSpPr>
        <p:spPr>
          <a:xfrm>
            <a:off x="1319167" y="3010148"/>
            <a:ext cx="110568" cy="41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72" name="_x502098512" descr="EMB00000d802ae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329" y="2842666"/>
            <a:ext cx="463193" cy="33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4" descr="독일] 독일 국기의 의미 : 네이버 블로그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088" y="2484524"/>
            <a:ext cx="443022" cy="29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직사각형 73"/>
          <p:cNvSpPr/>
          <p:nvPr/>
        </p:nvSpPr>
        <p:spPr>
          <a:xfrm rot="16200000">
            <a:off x="4533637" y="-3167698"/>
            <a:ext cx="45719" cy="8345893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592295" y="1507022"/>
            <a:ext cx="15888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+mn-ea"/>
              </a:rPr>
              <a:t>[ </a:t>
            </a:r>
            <a:r>
              <a:rPr lang="ko-KR" altLang="en-US" sz="1200" b="1" dirty="0" smtClean="0">
                <a:latin typeface="+mn-ea"/>
              </a:rPr>
              <a:t>해외 주요국 동향 </a:t>
            </a:r>
            <a:r>
              <a:rPr lang="en-US" altLang="ko-KR" sz="1200" b="1" dirty="0" smtClean="0">
                <a:latin typeface="+mn-ea"/>
              </a:rPr>
              <a:t>]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194457" y="1497724"/>
            <a:ext cx="10727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+mn-ea"/>
              </a:rPr>
              <a:t>[ </a:t>
            </a:r>
            <a:r>
              <a:rPr lang="ko-KR" altLang="en-US" sz="1200" b="1" dirty="0" smtClean="0">
                <a:latin typeface="+mn-ea"/>
              </a:rPr>
              <a:t>국내 동향 </a:t>
            </a:r>
            <a:r>
              <a:rPr lang="en-US" altLang="ko-KR" sz="1200" b="1" dirty="0" smtClean="0">
                <a:latin typeface="+mn-ea"/>
              </a:rPr>
              <a:t>]</a:t>
            </a:r>
            <a:endParaRPr lang="ko-KR" altLang="en-US" sz="1200" b="1" dirty="0">
              <a:latin typeface="+mn-ea"/>
            </a:endParaRPr>
          </a:p>
        </p:txBody>
      </p:sp>
      <p:cxnSp>
        <p:nvCxnSpPr>
          <p:cNvPr id="78" name="직선 연결선 77"/>
          <p:cNvCxnSpPr/>
          <p:nvPr/>
        </p:nvCxnSpPr>
        <p:spPr>
          <a:xfrm>
            <a:off x="703488" y="3003059"/>
            <a:ext cx="169643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79" name="직선 연결선 78"/>
          <p:cNvCxnSpPr/>
          <p:nvPr/>
        </p:nvCxnSpPr>
        <p:spPr>
          <a:xfrm>
            <a:off x="703488" y="3379782"/>
            <a:ext cx="169643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80" name="직선 연결선 79"/>
          <p:cNvCxnSpPr/>
          <p:nvPr/>
        </p:nvCxnSpPr>
        <p:spPr>
          <a:xfrm>
            <a:off x="703488" y="3775721"/>
            <a:ext cx="169643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81" name="직선 연결선 80"/>
          <p:cNvCxnSpPr/>
          <p:nvPr/>
        </p:nvCxnSpPr>
        <p:spPr>
          <a:xfrm>
            <a:off x="703488" y="4149904"/>
            <a:ext cx="169643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853916" y="3258981"/>
            <a:ext cx="500571" cy="265395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>
                <a:solidFill>
                  <a:schemeClr val="tx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미국</a:t>
            </a:r>
          </a:p>
        </p:txBody>
      </p:sp>
      <p:sp>
        <p:nvSpPr>
          <p:cNvPr id="71" name="직사각형 70"/>
          <p:cNvSpPr/>
          <p:nvPr/>
        </p:nvSpPr>
        <p:spPr>
          <a:xfrm>
            <a:off x="853915" y="2870362"/>
            <a:ext cx="500571" cy="265395"/>
          </a:xfrm>
          <a:prstGeom prst="rect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캐나다</a:t>
            </a:r>
            <a:endParaRPr lang="ko-KR" altLang="en-US" sz="800" b="1" dirty="0">
              <a:solidFill>
                <a:schemeClr val="tx1"/>
              </a:solidFill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2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_x225768840" descr="EMB0000120c0d5b">
            <a:extLst>
              <a:ext uri="{FF2B5EF4-FFF2-40B4-BE49-F238E27FC236}">
                <a16:creationId xmlns:a16="http://schemas.microsoft.com/office/drawing/2014/main" id="{1D49BE06-08E4-4121-8AB9-ED3736E54B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" r="2112"/>
          <a:stretch/>
        </p:blipFill>
        <p:spPr bwMode="auto">
          <a:xfrm>
            <a:off x="5241471" y="3837590"/>
            <a:ext cx="3599763" cy="1465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8592B940-34AA-47F6-A61C-256212B396D8}"/>
              </a:ext>
            </a:extLst>
          </p:cNvPr>
          <p:cNvCxnSpPr/>
          <p:nvPr/>
        </p:nvCxnSpPr>
        <p:spPr>
          <a:xfrm>
            <a:off x="731526" y="1463037"/>
            <a:ext cx="0" cy="5007432"/>
          </a:xfrm>
          <a:prstGeom prst="straightConnector1">
            <a:avLst/>
          </a:prstGeom>
          <a:ln w="28575">
            <a:solidFill>
              <a:schemeClr val="accent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86600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b="1" smtClean="0">
                <a:latin typeface="+mn-ea"/>
              </a:rPr>
              <a:t>5</a:t>
            </a:fld>
            <a:endParaRPr lang="ko-KR" altLang="en-US" b="1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70329" y="555485"/>
            <a:ext cx="70627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 추진경과</a:t>
            </a:r>
          </a:p>
        </p:txBody>
      </p:sp>
      <p:sp>
        <p:nvSpPr>
          <p:cNvPr id="7" name="TextBox 6"/>
          <p:cNvSpPr txBox="1"/>
          <p:nvPr/>
        </p:nvSpPr>
        <p:spPr bwMode="auto">
          <a:xfrm>
            <a:off x="274380" y="434674"/>
            <a:ext cx="858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b="1" spc="-150" dirty="0">
                <a:solidFill>
                  <a:srgbClr val="0080C8"/>
                </a:solidFill>
                <a:latin typeface="+mn-ea"/>
              </a:rPr>
              <a:t>02.</a:t>
            </a:r>
            <a:endParaRPr lang="ko-KR" altLang="en-US" sz="3200" b="1" spc="-150" dirty="0">
              <a:solidFill>
                <a:srgbClr val="0080C8"/>
              </a:solidFill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 rot="16200000">
            <a:off x="4533637" y="-3167698"/>
            <a:ext cx="45719" cy="8345893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31D97562-191E-4198-A598-A989F342F5D5}"/>
              </a:ext>
            </a:extLst>
          </p:cNvPr>
          <p:cNvGrpSpPr/>
          <p:nvPr/>
        </p:nvGrpSpPr>
        <p:grpSpPr>
          <a:xfrm>
            <a:off x="385653" y="1140260"/>
            <a:ext cx="4874868" cy="288032"/>
            <a:chOff x="385653" y="1229502"/>
            <a:chExt cx="4874868" cy="288032"/>
          </a:xfrm>
        </p:grpSpPr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5DDE977A-B45C-4595-BFD7-C399E746BF9E}"/>
                </a:ext>
              </a:extLst>
            </p:cNvPr>
            <p:cNvSpPr/>
            <p:nvPr/>
          </p:nvSpPr>
          <p:spPr>
            <a:xfrm>
              <a:off x="385653" y="1229502"/>
              <a:ext cx="4855818" cy="288032"/>
            </a:xfrm>
            <a:prstGeom prst="rect">
              <a:avLst/>
            </a:prstGeom>
            <a:gradFill flip="none" rotWithShape="1">
              <a:gsLst>
                <a:gs pos="0">
                  <a:srgbClr val="0097DA"/>
                </a:gs>
                <a:gs pos="71000">
                  <a:srgbClr val="034376"/>
                </a:gs>
                <a:gs pos="71000">
                  <a:srgbClr val="032849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lt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8F9254D7-BAD0-4578-B1E5-39ED411B9DAF}"/>
                </a:ext>
              </a:extLst>
            </p:cNvPr>
            <p:cNvSpPr/>
            <p:nvPr/>
          </p:nvSpPr>
          <p:spPr>
            <a:xfrm>
              <a:off x="423652" y="1275328"/>
              <a:ext cx="4836869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ko-KR" altLang="en-US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1. 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관련 </a:t>
              </a:r>
              <a:r>
                <a:rPr lang="ko-KR" altLang="en-US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정부 계획 및 추진경과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31" name="부제목 4">
            <a:extLst>
              <a:ext uri="{FF2B5EF4-FFF2-40B4-BE49-F238E27FC236}">
                <a16:creationId xmlns:a16="http://schemas.microsoft.com/office/drawing/2014/main" id="{71199FD9-7CCD-4923-8896-7372C3642F32}"/>
              </a:ext>
            </a:extLst>
          </p:cNvPr>
          <p:cNvSpPr txBox="1">
            <a:spLocks/>
          </p:cNvSpPr>
          <p:nvPr/>
        </p:nvSpPr>
        <p:spPr>
          <a:xfrm>
            <a:off x="969279" y="1590523"/>
            <a:ext cx="7390949" cy="258242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>
              <a:lnSpc>
                <a:spcPct val="120000"/>
              </a:lnSpc>
              <a:buClr>
                <a:srgbClr val="0082BC"/>
              </a:buClr>
              <a:defRPr/>
            </a:pPr>
            <a:r>
              <a:rPr lang="ko-KR" altLang="en-US" sz="1300" b="1" dirty="0">
                <a:solidFill>
                  <a:srgbClr val="134C77"/>
                </a:solidFill>
                <a:latin typeface="+mn-ea"/>
              </a:rPr>
              <a:t>제</a:t>
            </a:r>
            <a:r>
              <a:rPr lang="en-US" altLang="ko-KR" sz="1300" b="1" dirty="0">
                <a:solidFill>
                  <a:srgbClr val="134C77"/>
                </a:solidFill>
                <a:latin typeface="+mn-ea"/>
              </a:rPr>
              <a:t>6</a:t>
            </a:r>
            <a:r>
              <a:rPr lang="ko-KR" altLang="en-US" sz="1300" b="1" dirty="0">
                <a:solidFill>
                  <a:srgbClr val="134C77"/>
                </a:solidFill>
                <a:latin typeface="+mn-ea"/>
              </a:rPr>
              <a:t>차 에너지이용합리화 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</a:rPr>
              <a:t>기본계획 수립을 위한 연구 과정에서 한국형 </a:t>
            </a:r>
            <a:r>
              <a:rPr lang="en-US" altLang="ko-KR" sz="1300" b="1" dirty="0" smtClean="0">
                <a:solidFill>
                  <a:srgbClr val="134C77"/>
                </a:solidFill>
                <a:latin typeface="+mn-ea"/>
              </a:rPr>
              <a:t>LEEN 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</a:rPr>
              <a:t>도입 필요성 검토</a:t>
            </a:r>
            <a:endParaRPr lang="en-US" altLang="ko-KR" sz="1300" b="1" dirty="0">
              <a:solidFill>
                <a:srgbClr val="134C77"/>
              </a:solidFill>
              <a:latin typeface="+mn-ea"/>
            </a:endParaRPr>
          </a:p>
        </p:txBody>
      </p:sp>
      <p:sp>
        <p:nvSpPr>
          <p:cNvPr id="32" name="부제목 4">
            <a:extLst>
              <a:ext uri="{FF2B5EF4-FFF2-40B4-BE49-F238E27FC236}">
                <a16:creationId xmlns:a16="http://schemas.microsoft.com/office/drawing/2014/main" id="{B8D3DCAC-8C61-46C2-9D83-1A0A4A086876}"/>
              </a:ext>
            </a:extLst>
          </p:cNvPr>
          <p:cNvSpPr txBox="1">
            <a:spLocks/>
          </p:cNvSpPr>
          <p:nvPr/>
        </p:nvSpPr>
        <p:spPr>
          <a:xfrm>
            <a:off x="969279" y="2673081"/>
            <a:ext cx="6052624" cy="258242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lvl="0">
              <a:lnSpc>
                <a:spcPct val="120000"/>
              </a:lnSpc>
              <a:buClr>
                <a:srgbClr val="0082BC"/>
              </a:buClr>
              <a:defRPr/>
            </a:pPr>
            <a:r>
              <a:rPr lang="ko-KR" altLang="en-US" sz="1300" b="1" dirty="0">
                <a:solidFill>
                  <a:srgbClr val="134C77"/>
                </a:solidFill>
                <a:latin typeface="+mn-ea"/>
              </a:rPr>
              <a:t>한국에너지공단</a:t>
            </a:r>
            <a:r>
              <a:rPr lang="en-US" altLang="ko-KR" sz="1300" b="1" dirty="0">
                <a:solidFill>
                  <a:srgbClr val="134C77"/>
                </a:solidFill>
                <a:latin typeface="+mn-ea"/>
              </a:rPr>
              <a:t>,</a:t>
            </a:r>
            <a:r>
              <a:rPr lang="ko-KR" altLang="en-US" sz="1300" b="1" dirty="0">
                <a:solidFill>
                  <a:srgbClr val="134C77"/>
                </a:solidFill>
                <a:latin typeface="+mn-ea"/>
              </a:rPr>
              <a:t> 한국형 </a:t>
            </a:r>
            <a:r>
              <a:rPr lang="en-US" altLang="ko-KR" sz="1300" b="1" dirty="0">
                <a:solidFill>
                  <a:srgbClr val="134C77"/>
                </a:solidFill>
                <a:latin typeface="+mn-ea"/>
              </a:rPr>
              <a:t>LEEN </a:t>
            </a:r>
            <a:r>
              <a:rPr lang="ko-KR" altLang="en-US" sz="1300" b="1" dirty="0">
                <a:solidFill>
                  <a:srgbClr val="134C77"/>
                </a:solidFill>
                <a:latin typeface="+mn-ea"/>
              </a:rPr>
              <a:t>설계 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</a:rPr>
              <a:t>연구</a:t>
            </a:r>
            <a:r>
              <a:rPr lang="en-US" altLang="ko-KR" sz="1100" b="1" dirty="0" smtClean="0">
                <a:solidFill>
                  <a:srgbClr val="134C77"/>
                </a:solidFill>
                <a:latin typeface="+mn-ea"/>
              </a:rPr>
              <a:t> 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</a:rPr>
              <a:t>수행</a:t>
            </a:r>
            <a:endParaRPr lang="en-US" altLang="ko-KR" sz="1300" b="1" dirty="0">
              <a:solidFill>
                <a:srgbClr val="134C77"/>
              </a:solidFill>
              <a:latin typeface="+mn-ea"/>
            </a:endParaRPr>
          </a:p>
        </p:txBody>
      </p:sp>
      <p:sp>
        <p:nvSpPr>
          <p:cNvPr id="33" name="부제목 4">
            <a:extLst>
              <a:ext uri="{FF2B5EF4-FFF2-40B4-BE49-F238E27FC236}">
                <a16:creationId xmlns:a16="http://schemas.microsoft.com/office/drawing/2014/main" id="{37A902A7-D4B6-4079-86F9-EFD83EB4CDD5}"/>
              </a:ext>
            </a:extLst>
          </p:cNvPr>
          <p:cNvSpPr txBox="1">
            <a:spLocks/>
          </p:cNvSpPr>
          <p:nvPr/>
        </p:nvSpPr>
        <p:spPr>
          <a:xfrm>
            <a:off x="969279" y="3514145"/>
            <a:ext cx="6715426" cy="258242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lvl="0">
              <a:lnSpc>
                <a:spcPct val="120000"/>
              </a:lnSpc>
              <a:buClr>
                <a:srgbClr val="0082BC"/>
              </a:buClr>
              <a:defRPr/>
            </a:pPr>
            <a:r>
              <a:rPr lang="ko-KR" altLang="en-US" sz="1300" b="1" dirty="0" smtClean="0">
                <a:solidFill>
                  <a:srgbClr val="134C77"/>
                </a:solidFill>
                <a:latin typeface="+mn-ea"/>
              </a:rPr>
              <a:t>국가에너지효율혁신전략 </a:t>
            </a:r>
            <a:r>
              <a:rPr lang="en-US" altLang="ko-KR" sz="1300" b="1" dirty="0" smtClean="0">
                <a:solidFill>
                  <a:srgbClr val="134C77"/>
                </a:solidFill>
                <a:latin typeface="+mn-ea"/>
              </a:rPr>
              <a:t>– 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</a:rPr>
              <a:t>지역 에너지효율 공동체 구축을 중점과제 중 하나로 추진</a:t>
            </a:r>
            <a:endParaRPr lang="ko-KR" altLang="en-US" sz="1300" b="1" dirty="0">
              <a:solidFill>
                <a:srgbClr val="134C77"/>
              </a:solidFill>
              <a:latin typeface="+mn-ea"/>
            </a:endParaRPr>
          </a:p>
        </p:txBody>
      </p:sp>
      <p:sp>
        <p:nvSpPr>
          <p:cNvPr id="34" name="부제목 4">
            <a:extLst>
              <a:ext uri="{FF2B5EF4-FFF2-40B4-BE49-F238E27FC236}">
                <a16:creationId xmlns:a16="http://schemas.microsoft.com/office/drawing/2014/main" id="{F887F6B6-2072-4A02-A0A3-E3306414259A}"/>
              </a:ext>
            </a:extLst>
          </p:cNvPr>
          <p:cNvSpPr txBox="1">
            <a:spLocks/>
          </p:cNvSpPr>
          <p:nvPr/>
        </p:nvSpPr>
        <p:spPr>
          <a:xfrm>
            <a:off x="969279" y="5574974"/>
            <a:ext cx="6052624" cy="258242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lvl="0">
              <a:lnSpc>
                <a:spcPct val="120000"/>
              </a:lnSpc>
              <a:buClr>
                <a:srgbClr val="0082BC"/>
              </a:buClr>
              <a:defRPr/>
            </a:pPr>
            <a:r>
              <a:rPr lang="ko-KR" altLang="en-US" sz="1300" b="1" dirty="0">
                <a:solidFill>
                  <a:srgbClr val="134C77"/>
                </a:solidFill>
                <a:latin typeface="+mn-ea"/>
              </a:rPr>
              <a:t>한국에너지공단</a:t>
            </a:r>
            <a:r>
              <a:rPr lang="en-US" altLang="ko-KR" sz="1300" b="1" dirty="0">
                <a:solidFill>
                  <a:srgbClr val="134C77"/>
                </a:solidFill>
                <a:latin typeface="+mn-ea"/>
              </a:rPr>
              <a:t>,</a:t>
            </a:r>
            <a:r>
              <a:rPr lang="ko-KR" altLang="en-US" sz="1300" b="1" dirty="0">
                <a:solidFill>
                  <a:srgbClr val="134C77"/>
                </a:solidFill>
                <a:latin typeface="+mn-ea"/>
              </a:rPr>
              <a:t> 한국형 </a:t>
            </a:r>
            <a:r>
              <a:rPr lang="en-US" altLang="ko-KR" sz="1300" b="1" dirty="0">
                <a:solidFill>
                  <a:srgbClr val="134C77"/>
                </a:solidFill>
                <a:latin typeface="+mn-ea"/>
              </a:rPr>
              <a:t>LEEN </a:t>
            </a:r>
            <a:r>
              <a:rPr lang="ko-KR" altLang="en-US" sz="1300" b="1" dirty="0">
                <a:solidFill>
                  <a:srgbClr val="134C77"/>
                </a:solidFill>
                <a:latin typeface="+mn-ea"/>
              </a:rPr>
              <a:t>운영체계 마련 및 네트워크 운영 지원 사업 수행</a:t>
            </a:r>
            <a:endParaRPr lang="en-US" altLang="ko-KR" sz="1300" b="1" dirty="0">
              <a:solidFill>
                <a:srgbClr val="134C77"/>
              </a:solidFill>
              <a:latin typeface="+mn-ea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0D128AB7-993B-4A13-B642-3F9D4E6BD592}"/>
              </a:ext>
            </a:extLst>
          </p:cNvPr>
          <p:cNvSpPr/>
          <p:nvPr/>
        </p:nvSpPr>
        <p:spPr>
          <a:xfrm>
            <a:off x="647505" y="1623793"/>
            <a:ext cx="168042" cy="168042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A5ACC908-FCF7-4A8C-ABC2-94F494DBE8E9}"/>
              </a:ext>
            </a:extLst>
          </p:cNvPr>
          <p:cNvSpPr/>
          <p:nvPr/>
        </p:nvSpPr>
        <p:spPr>
          <a:xfrm>
            <a:off x="647505" y="2706351"/>
            <a:ext cx="168042" cy="168042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1F98115B-5F6F-4165-ABFD-B72BB1804991}"/>
              </a:ext>
            </a:extLst>
          </p:cNvPr>
          <p:cNvSpPr/>
          <p:nvPr/>
        </p:nvSpPr>
        <p:spPr>
          <a:xfrm>
            <a:off x="647505" y="3547415"/>
            <a:ext cx="168042" cy="168042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53BB6837-8CA4-4504-ACF3-F6439FDA8B21}"/>
              </a:ext>
            </a:extLst>
          </p:cNvPr>
          <p:cNvSpPr/>
          <p:nvPr/>
        </p:nvSpPr>
        <p:spPr>
          <a:xfrm>
            <a:off x="647505" y="5608083"/>
            <a:ext cx="168042" cy="168042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9C04CCA-B2EE-444F-A868-B0ED6EFA5694}"/>
              </a:ext>
            </a:extLst>
          </p:cNvPr>
          <p:cNvSpPr txBox="1"/>
          <p:nvPr/>
        </p:nvSpPr>
        <p:spPr>
          <a:xfrm>
            <a:off x="219910" y="1569315"/>
            <a:ext cx="4074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002060"/>
                </a:solidFill>
                <a:latin typeface="+mn-ea"/>
              </a:rPr>
              <a:t>‘18</a:t>
            </a:r>
            <a:endParaRPr lang="ko-KR" altLang="en-US" sz="12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209EFB00-B2A5-4AB3-B3E5-7889FAE1724F}"/>
              </a:ext>
            </a:extLst>
          </p:cNvPr>
          <p:cNvSpPr txBox="1"/>
          <p:nvPr/>
        </p:nvSpPr>
        <p:spPr>
          <a:xfrm>
            <a:off x="219910" y="2651873"/>
            <a:ext cx="4074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002060"/>
                </a:solidFill>
                <a:latin typeface="+mn-ea"/>
              </a:rPr>
              <a:t>‘19</a:t>
            </a:r>
            <a:endParaRPr lang="ko-KR" altLang="en-US" sz="12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AEF8288-C595-44D3-90FE-485C20E389E8}"/>
              </a:ext>
            </a:extLst>
          </p:cNvPr>
          <p:cNvSpPr txBox="1"/>
          <p:nvPr/>
        </p:nvSpPr>
        <p:spPr>
          <a:xfrm>
            <a:off x="42246" y="3492937"/>
            <a:ext cx="6270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002060"/>
                </a:solidFill>
                <a:latin typeface="+mn-ea"/>
              </a:rPr>
              <a:t>’19.08</a:t>
            </a:r>
            <a:endParaRPr lang="ko-KR" altLang="en-US" sz="12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FD7D46C-E735-4647-8758-6A9F71A4EC27}"/>
              </a:ext>
            </a:extLst>
          </p:cNvPr>
          <p:cNvSpPr txBox="1"/>
          <p:nvPr/>
        </p:nvSpPr>
        <p:spPr>
          <a:xfrm>
            <a:off x="219910" y="5553605"/>
            <a:ext cx="4074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002060"/>
                </a:solidFill>
                <a:latin typeface="+mn-ea"/>
              </a:rPr>
              <a:t>‘20</a:t>
            </a:r>
            <a:endParaRPr lang="ko-KR" altLang="en-US" sz="12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5F893C3-C0EC-4532-9AA3-45F2439D7E61}"/>
              </a:ext>
            </a:extLst>
          </p:cNvPr>
          <p:cNvSpPr txBox="1"/>
          <p:nvPr/>
        </p:nvSpPr>
        <p:spPr>
          <a:xfrm>
            <a:off x="917023" y="3779025"/>
            <a:ext cx="4517126" cy="1673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+mn-ea"/>
              </a:rPr>
              <a:t>기업</a:t>
            </a:r>
            <a:r>
              <a:rPr lang="en-US" altLang="ko-KR" sz="1100" dirty="0" smtClean="0">
                <a:latin typeface="+mn-ea"/>
              </a:rPr>
              <a:t>(</a:t>
            </a:r>
            <a:r>
              <a:rPr lang="ko-KR" altLang="en-US" sz="1100" dirty="0" smtClean="0">
                <a:latin typeface="+mn-ea"/>
              </a:rPr>
              <a:t>대〮중〮소</a:t>
            </a:r>
            <a:r>
              <a:rPr lang="en-US" altLang="ko-KR" sz="1100" dirty="0" smtClean="0">
                <a:latin typeface="+mn-ea"/>
              </a:rPr>
              <a:t>)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지자체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대학 및 연구기관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진단기관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에너지공단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컨설턴트 등이 참여하는 지역협력 네트워크 구축</a:t>
            </a:r>
            <a:endParaRPr lang="en-US" altLang="ko-KR" sz="12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+mn-ea"/>
              </a:rPr>
              <a:t>      (’30</a:t>
            </a:r>
            <a:r>
              <a:rPr lang="ko-KR" altLang="en-US" sz="1200" b="1" dirty="0" smtClean="0">
                <a:latin typeface="+mn-ea"/>
              </a:rPr>
              <a:t>년까지 </a:t>
            </a:r>
            <a:r>
              <a:rPr lang="en-US" altLang="ko-KR" sz="1200" b="1" dirty="0" smtClean="0">
                <a:latin typeface="+mn-ea"/>
              </a:rPr>
              <a:t>40</a:t>
            </a:r>
            <a:r>
              <a:rPr lang="ko-KR" altLang="en-US" sz="1200" b="1" dirty="0" smtClean="0">
                <a:latin typeface="+mn-ea"/>
              </a:rPr>
              <a:t>개 네트워크 구축 목표</a:t>
            </a:r>
            <a:r>
              <a:rPr lang="en-US" altLang="ko-KR" sz="1200" b="1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3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latin typeface="+mn-ea"/>
              </a:rPr>
              <a:t>      * </a:t>
            </a:r>
            <a:r>
              <a:rPr lang="ko-KR" altLang="en-US" sz="1050" dirty="0" smtClean="0">
                <a:latin typeface="+mn-ea"/>
              </a:rPr>
              <a:t>마이크로그리드 산단 소재지역 중심으로 네트워크 구축〮확산</a:t>
            </a:r>
            <a:endParaRPr lang="en-US" altLang="ko-KR" sz="1050" dirty="0" smtClean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600" b="1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+mn-ea"/>
              </a:rPr>
              <a:t>우수사례 상호학습 및 참여기업별 효율진단 및 개선 지원</a:t>
            </a:r>
            <a:endParaRPr lang="ko-KR" altLang="en-US" sz="1200" dirty="0">
              <a:latin typeface="+mn-ea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930DAB0-2EA6-466B-81FA-955986575BBD}"/>
              </a:ext>
            </a:extLst>
          </p:cNvPr>
          <p:cNvSpPr txBox="1"/>
          <p:nvPr/>
        </p:nvSpPr>
        <p:spPr>
          <a:xfrm>
            <a:off x="917023" y="5865020"/>
            <a:ext cx="6779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+mn-ea"/>
              </a:rPr>
              <a:t>국내 지역기반 네트워크 구축 및 운영 활성화를 위한 사업모델 개발 및 운영규정 마련</a:t>
            </a:r>
            <a:endParaRPr lang="en-US" altLang="ko-KR" sz="1200" dirty="0">
              <a:latin typeface="+mn-ea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930DAB0-2EA6-466B-81FA-955986575BBD}"/>
              </a:ext>
            </a:extLst>
          </p:cNvPr>
          <p:cNvSpPr txBox="1"/>
          <p:nvPr/>
        </p:nvSpPr>
        <p:spPr>
          <a:xfrm>
            <a:off x="917023" y="2928839"/>
            <a:ext cx="6779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200" dirty="0" smtClean="0">
                <a:latin typeface="+mn-ea"/>
              </a:rPr>
              <a:t>독일의 </a:t>
            </a:r>
            <a:r>
              <a:rPr lang="en-US" altLang="ko-KR" sz="1200" dirty="0" smtClean="0">
                <a:latin typeface="+mn-ea"/>
              </a:rPr>
              <a:t>LEEN </a:t>
            </a:r>
            <a:r>
              <a:rPr lang="ko-KR" altLang="en-US" sz="1200" dirty="0" smtClean="0">
                <a:latin typeface="+mn-ea"/>
              </a:rPr>
              <a:t>제도 운영현황 중심으로 실시</a:t>
            </a:r>
            <a:endParaRPr lang="en-US" altLang="ko-KR" sz="1200" dirty="0">
              <a:latin typeface="+mn-ea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30DAB0-2EA6-466B-81FA-955986575BBD}"/>
              </a:ext>
            </a:extLst>
          </p:cNvPr>
          <p:cNvSpPr txBox="1"/>
          <p:nvPr/>
        </p:nvSpPr>
        <p:spPr>
          <a:xfrm>
            <a:off x="917022" y="1838667"/>
            <a:ext cx="7901305" cy="333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200" spc="-30" dirty="0" smtClean="0">
                <a:latin typeface="+mn-ea"/>
              </a:rPr>
              <a:t>(</a:t>
            </a:r>
            <a:r>
              <a:rPr lang="ko-KR" altLang="en-US" sz="1200" spc="-30" dirty="0" smtClean="0">
                <a:latin typeface="+mn-ea"/>
              </a:rPr>
              <a:t>제</a:t>
            </a:r>
            <a:r>
              <a:rPr lang="en-US" altLang="ko-KR" sz="1200" spc="-30" dirty="0" smtClean="0">
                <a:latin typeface="+mn-ea"/>
              </a:rPr>
              <a:t>6</a:t>
            </a:r>
            <a:r>
              <a:rPr lang="ko-KR" altLang="en-US" sz="1200" spc="-30" dirty="0" smtClean="0">
                <a:latin typeface="+mn-ea"/>
              </a:rPr>
              <a:t>차 에너지이용합리화 기본계획</a:t>
            </a:r>
            <a:r>
              <a:rPr lang="en-US" altLang="ko-KR" sz="1050" spc="-30" dirty="0" smtClean="0">
                <a:latin typeface="+mn-ea"/>
              </a:rPr>
              <a:t>(‘20.08)</a:t>
            </a:r>
            <a:r>
              <a:rPr lang="en-US" altLang="ko-KR" sz="1200" spc="-30" dirty="0" smtClean="0">
                <a:latin typeface="+mn-ea"/>
              </a:rPr>
              <a:t>) </a:t>
            </a:r>
            <a:r>
              <a:rPr lang="ko-KR" altLang="en-US" sz="1200" spc="-30" dirty="0" smtClean="0">
                <a:latin typeface="+mn-ea"/>
              </a:rPr>
              <a:t>지자체 중심의 협력 네트워크 구축을 통한 현장맞춤형 효율개선 추진</a:t>
            </a:r>
            <a:endParaRPr lang="en-US" altLang="ko-KR" sz="1200" spc="-30" dirty="0">
              <a:latin typeface="+mn-ea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930DAB0-2EA6-466B-81FA-955986575BBD}"/>
              </a:ext>
            </a:extLst>
          </p:cNvPr>
          <p:cNvSpPr txBox="1"/>
          <p:nvPr/>
        </p:nvSpPr>
        <p:spPr>
          <a:xfrm>
            <a:off x="1229490" y="2148555"/>
            <a:ext cx="7901305" cy="313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 smtClean="0">
                <a:latin typeface="+mn-ea"/>
              </a:rPr>
              <a:t>* </a:t>
            </a:r>
            <a:r>
              <a:rPr lang="en-US" altLang="ko-KR" sz="1100" b="1" dirty="0" smtClean="0">
                <a:latin typeface="+mn-ea"/>
              </a:rPr>
              <a:t>‘21</a:t>
            </a:r>
            <a:r>
              <a:rPr lang="ko-KR" altLang="en-US" sz="1100" b="1" dirty="0" smtClean="0">
                <a:latin typeface="+mn-ea"/>
              </a:rPr>
              <a:t>년 </a:t>
            </a:r>
            <a:r>
              <a:rPr lang="en-US" altLang="ko-KR" sz="1100" b="1" dirty="0" smtClean="0">
                <a:latin typeface="+mn-ea"/>
              </a:rPr>
              <a:t>2</a:t>
            </a:r>
            <a:r>
              <a:rPr lang="ko-KR" altLang="en-US" sz="1100" b="1" dirty="0" smtClean="0">
                <a:latin typeface="+mn-ea"/>
              </a:rPr>
              <a:t>개 시범사업 운영 → </a:t>
            </a:r>
            <a:r>
              <a:rPr lang="en-US" altLang="ko-KR" sz="1100" b="1" dirty="0" smtClean="0">
                <a:latin typeface="+mn-ea"/>
              </a:rPr>
              <a:t>‘24</a:t>
            </a:r>
            <a:r>
              <a:rPr lang="ko-KR" altLang="en-US" sz="1100" b="1" dirty="0" smtClean="0">
                <a:latin typeface="+mn-ea"/>
              </a:rPr>
              <a:t>년 </a:t>
            </a:r>
            <a:r>
              <a:rPr lang="en-US" altLang="ko-KR" sz="1100" b="1" dirty="0" smtClean="0">
                <a:latin typeface="+mn-ea"/>
              </a:rPr>
              <a:t>10</a:t>
            </a:r>
            <a:r>
              <a:rPr lang="ko-KR" altLang="en-US" sz="1100" b="1" dirty="0" smtClean="0">
                <a:latin typeface="+mn-ea"/>
              </a:rPr>
              <a:t>개</a:t>
            </a:r>
            <a:r>
              <a:rPr lang="ko-KR" altLang="en-US" sz="1100" dirty="0" smtClean="0">
                <a:latin typeface="+mn-ea"/>
              </a:rPr>
              <a:t>로</a:t>
            </a:r>
            <a:r>
              <a:rPr lang="ko-KR" altLang="en-US" sz="1100" b="1" dirty="0" smtClean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확대 예정</a:t>
            </a:r>
            <a:endParaRPr lang="en-US" altLang="ko-KR" sz="1100" dirty="0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 bwMode="auto">
          <a:xfrm>
            <a:off x="301746" y="137841"/>
            <a:ext cx="72558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spc="-150" dirty="0">
                <a:solidFill>
                  <a:srgbClr val="2E75B6"/>
                </a:solidFill>
                <a:latin typeface="+mn-ea"/>
              </a:rPr>
              <a:t>Ⅰ. </a:t>
            </a:r>
            <a:r>
              <a:rPr lang="ko-KR" altLang="en-US" sz="1200" b="1" spc="-150" dirty="0" smtClean="0">
                <a:solidFill>
                  <a:srgbClr val="2E75B6"/>
                </a:solidFill>
                <a:latin typeface="+mn-ea"/>
              </a:rPr>
              <a:t>시범사업</a:t>
            </a:r>
            <a:r>
              <a:rPr lang="en-US" altLang="ko-KR" sz="1100" b="1" spc="-150" dirty="0" smtClean="0">
                <a:solidFill>
                  <a:srgbClr val="2E75B6"/>
                </a:solidFill>
                <a:latin typeface="+mn-ea"/>
              </a:rPr>
              <a:t>(’21</a:t>
            </a:r>
            <a:r>
              <a:rPr lang="ko-KR" altLang="en-US" sz="1100" b="1" spc="-150" dirty="0" smtClean="0">
                <a:solidFill>
                  <a:srgbClr val="2E75B6"/>
                </a:solidFill>
                <a:latin typeface="+mn-ea"/>
              </a:rPr>
              <a:t>년</a:t>
            </a:r>
            <a:r>
              <a:rPr lang="en-US" altLang="ko-KR" sz="1100" b="1" spc="-150" dirty="0" smtClean="0">
                <a:solidFill>
                  <a:srgbClr val="2E75B6"/>
                </a:solidFill>
                <a:latin typeface="+mn-ea"/>
              </a:rPr>
              <a:t>)</a:t>
            </a:r>
            <a:r>
              <a:rPr lang="ko-KR" altLang="en-US" sz="1200" b="1" spc="-150" dirty="0" smtClean="0">
                <a:solidFill>
                  <a:srgbClr val="2E75B6"/>
                </a:solidFill>
                <a:latin typeface="+mn-ea"/>
              </a:rPr>
              <a:t> 개요</a:t>
            </a:r>
            <a:endParaRPr lang="ko-KR" altLang="en-US" sz="1200" b="1" spc="-150" dirty="0">
              <a:solidFill>
                <a:srgbClr val="2E75B6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45582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86600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b="1" smtClean="0">
                <a:latin typeface="+mn-ea"/>
              </a:rPr>
              <a:t>6</a:t>
            </a:fld>
            <a:endParaRPr lang="ko-KR" altLang="en-US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70329" y="555485"/>
            <a:ext cx="70627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독일 에너지효율 네트워크 사례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274380" y="434674"/>
            <a:ext cx="858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b="1" spc="-150" dirty="0" smtClean="0">
                <a:solidFill>
                  <a:srgbClr val="0080C8"/>
                </a:solidFill>
                <a:latin typeface="+mn-ea"/>
              </a:rPr>
              <a:t>03.</a:t>
            </a:r>
            <a:endParaRPr lang="ko-KR" altLang="en-US" sz="3200" b="1" spc="-150" dirty="0">
              <a:solidFill>
                <a:srgbClr val="0080C8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85653" y="1140260"/>
            <a:ext cx="4874868" cy="288032"/>
            <a:chOff x="385653" y="1229502"/>
            <a:chExt cx="4874868" cy="288032"/>
          </a:xfrm>
        </p:grpSpPr>
        <p:sp>
          <p:nvSpPr>
            <p:cNvPr id="11" name="직사각형 10"/>
            <p:cNvSpPr/>
            <p:nvPr/>
          </p:nvSpPr>
          <p:spPr>
            <a:xfrm>
              <a:off x="385653" y="1229502"/>
              <a:ext cx="4855818" cy="288032"/>
            </a:xfrm>
            <a:prstGeom prst="rect">
              <a:avLst/>
            </a:prstGeom>
            <a:gradFill flip="none" rotWithShape="1">
              <a:gsLst>
                <a:gs pos="0">
                  <a:srgbClr val="0097DA"/>
                </a:gs>
                <a:gs pos="71000">
                  <a:srgbClr val="034376"/>
                </a:gs>
                <a:gs pos="71000">
                  <a:srgbClr val="032849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lt1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23652" y="1275328"/>
              <a:ext cx="4836869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1. 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독일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LEEN 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사례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(1/3)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13" name="부제목 4">
            <a:extLst>
              <a:ext uri="{FF2B5EF4-FFF2-40B4-BE49-F238E27FC236}">
                <a16:creationId xmlns:a16="http://schemas.microsoft.com/office/drawing/2014/main" id="{7B3A0001-AFCE-45C5-9106-943D9A11A74D}"/>
              </a:ext>
            </a:extLst>
          </p:cNvPr>
          <p:cNvSpPr txBox="1">
            <a:spLocks/>
          </p:cNvSpPr>
          <p:nvPr/>
        </p:nvSpPr>
        <p:spPr>
          <a:xfrm>
            <a:off x="383548" y="1504482"/>
            <a:ext cx="8422701" cy="498307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marL="263525" indent="-263525">
              <a:lnSpc>
                <a:spcPct val="120000"/>
              </a:lnSpc>
              <a:buClr>
                <a:srgbClr val="0082BC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스위스의 </a:t>
            </a:r>
            <a:r>
              <a:rPr lang="en-US" altLang="ko-KR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‘</a:t>
            </a:r>
            <a:r>
              <a:rPr lang="ko-KR" altLang="en-US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에너지모델 취리히</a:t>
            </a:r>
            <a:r>
              <a:rPr lang="en-US" altLang="ko-KR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’</a:t>
            </a:r>
            <a:r>
              <a:rPr lang="ko-KR" altLang="en-US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를 </a:t>
            </a:r>
            <a:r>
              <a:rPr lang="ko-KR" altLang="en-US" sz="1300" b="1" spc="-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참</a:t>
            </a:r>
            <a:r>
              <a:rPr lang="ko-KR" altLang="en-US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고하여 </a:t>
            </a:r>
            <a:r>
              <a:rPr lang="ko-KR" altLang="en-US" sz="1300" b="1" spc="-20" dirty="0" err="1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독일형</a:t>
            </a:r>
            <a:r>
              <a:rPr lang="ko-KR" altLang="en-US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 </a:t>
            </a:r>
            <a:r>
              <a:rPr lang="en-US" altLang="ko-KR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LEEN</a:t>
            </a:r>
            <a:r>
              <a:rPr lang="en-US" altLang="ko-KR" sz="11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(Learning Energy Efficiency Network)</a:t>
            </a:r>
            <a:r>
              <a:rPr lang="en-US" altLang="ko-KR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 </a:t>
            </a:r>
            <a:r>
              <a:rPr lang="ko-KR" altLang="en-US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개념을 정립</a:t>
            </a:r>
            <a:r>
              <a:rPr lang="en-US" altLang="ko-KR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spc="-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지속적인 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실증 프로젝트 운영으로 에너지 효율 네트워크 고도화 및 현재 정부 차원의 네트워크를 운영하고 있음</a:t>
            </a:r>
            <a:endParaRPr lang="en-US" altLang="ko-KR" sz="1300" b="1" dirty="0">
              <a:solidFill>
                <a:srgbClr val="134C77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14" name="직사각형 13"/>
          <p:cNvSpPr/>
          <p:nvPr/>
        </p:nvSpPr>
        <p:spPr>
          <a:xfrm rot="16200000">
            <a:off x="4533637" y="-3167698"/>
            <a:ext cx="45719" cy="8345893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7832ECA-9569-4E9E-B2D0-CA8883C3BD2D}"/>
              </a:ext>
            </a:extLst>
          </p:cNvPr>
          <p:cNvSpPr/>
          <p:nvPr/>
        </p:nvSpPr>
        <p:spPr>
          <a:xfrm>
            <a:off x="368959" y="2176295"/>
            <a:ext cx="4233075" cy="431159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" name="모서리가 둥근 직사각형 35">
            <a:extLst>
              <a:ext uri="{FF2B5EF4-FFF2-40B4-BE49-F238E27FC236}">
                <a16:creationId xmlns:a16="http://schemas.microsoft.com/office/drawing/2014/main" id="{7AE61F66-574A-4A44-ADDB-2D28EDEEDA27}"/>
              </a:ext>
            </a:extLst>
          </p:cNvPr>
          <p:cNvSpPr/>
          <p:nvPr/>
        </p:nvSpPr>
        <p:spPr>
          <a:xfrm>
            <a:off x="383548" y="2079968"/>
            <a:ext cx="2415714" cy="287055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독일 </a:t>
            </a:r>
            <a:r>
              <a:rPr lang="en-US" altLang="ko-KR" sz="1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LEEN </a:t>
            </a:r>
            <a:r>
              <a:rPr lang="ko-KR" altLang="en-US" sz="1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제도 운영 현황</a:t>
            </a:r>
            <a:endParaRPr lang="ko-KR" altLang="en-US" sz="12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>
            <a:off x="820633" y="2401859"/>
            <a:ext cx="0" cy="4002342"/>
          </a:xfrm>
          <a:prstGeom prst="straightConnector1">
            <a:avLst/>
          </a:prstGeom>
          <a:ln w="12700">
            <a:solidFill>
              <a:srgbClr val="00206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타원 43"/>
          <p:cNvSpPr/>
          <p:nvPr/>
        </p:nvSpPr>
        <p:spPr>
          <a:xfrm>
            <a:off x="780157" y="2515728"/>
            <a:ext cx="84021" cy="84021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89370" y="2434773"/>
            <a:ext cx="35137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solidFill>
                  <a:srgbClr val="002060"/>
                </a:solidFill>
                <a:latin typeface="+mn-ea"/>
              </a:rPr>
              <a:t>‘87</a:t>
            </a:r>
            <a:endParaRPr lang="ko-KR" altLang="en-US" sz="9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69092" y="2443423"/>
            <a:ext cx="151515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kern="0" dirty="0" smtClean="0">
                <a:latin typeface="+mn-ea"/>
              </a:rPr>
              <a:t>LEEN </a:t>
            </a:r>
            <a:r>
              <a:rPr lang="ko-KR" altLang="en-US" sz="1100" b="1" kern="0" dirty="0">
                <a:latin typeface="+mn-ea"/>
              </a:rPr>
              <a:t>개념 최초 도입</a:t>
            </a:r>
            <a:endParaRPr lang="ko-KR" altLang="en-US" sz="1100" dirty="0"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31907" y="2696453"/>
            <a:ext cx="328487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ko-KR" altLang="en-US" sz="800" kern="0" dirty="0" smtClean="0">
                <a:latin typeface="+mn-ea"/>
              </a:rPr>
              <a:t>스위스에서 </a:t>
            </a:r>
            <a:r>
              <a:rPr lang="en-US" altLang="ko-KR" sz="800" kern="0" dirty="0">
                <a:latin typeface="+mn-ea"/>
              </a:rPr>
              <a:t>8</a:t>
            </a:r>
            <a:r>
              <a:rPr lang="ko-KR" altLang="en-US" sz="800" kern="0" dirty="0">
                <a:latin typeface="+mn-ea"/>
              </a:rPr>
              <a:t>개 기업이 모여 </a:t>
            </a:r>
            <a:r>
              <a:rPr lang="en-US" altLang="ko-KR" sz="800" kern="0" dirty="0">
                <a:latin typeface="+mn-ea"/>
              </a:rPr>
              <a:t>‘</a:t>
            </a:r>
            <a:r>
              <a:rPr lang="ko-KR" altLang="en-US" sz="800" kern="0" dirty="0">
                <a:latin typeface="+mn-ea"/>
              </a:rPr>
              <a:t>에너지모델 취리히</a:t>
            </a:r>
            <a:r>
              <a:rPr lang="en-US" altLang="ko-KR" sz="800" kern="0" dirty="0">
                <a:latin typeface="+mn-ea"/>
              </a:rPr>
              <a:t>’</a:t>
            </a:r>
            <a:r>
              <a:rPr lang="ko-KR" altLang="en-US" sz="800" kern="0" dirty="0">
                <a:latin typeface="+mn-ea"/>
              </a:rPr>
              <a:t> 네트워크 </a:t>
            </a:r>
            <a:r>
              <a:rPr lang="ko-KR" altLang="en-US" sz="800" kern="0" dirty="0" smtClean="0">
                <a:latin typeface="+mn-ea"/>
              </a:rPr>
              <a:t>운영</a:t>
            </a:r>
            <a:endParaRPr lang="ko-KR" altLang="en-US" sz="800" kern="0" dirty="0">
              <a:latin typeface="+mn-ea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780157" y="3055201"/>
            <a:ext cx="84021" cy="84021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75507" y="2965537"/>
            <a:ext cx="35137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solidFill>
                  <a:srgbClr val="002060"/>
                </a:solidFill>
                <a:latin typeface="+mn-ea"/>
              </a:rPr>
              <a:t>‘02</a:t>
            </a:r>
            <a:endParaRPr lang="ko-KR" altLang="en-US" sz="9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69092" y="2982896"/>
            <a:ext cx="16033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kern="0" dirty="0" smtClean="0">
                <a:latin typeface="+mn-ea"/>
              </a:rPr>
              <a:t>독일 에너지 모델 도입</a:t>
            </a:r>
            <a:endParaRPr lang="ko-KR" altLang="en-US" sz="1100" dirty="0">
              <a:latin typeface="+mn-ea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31907" y="3235926"/>
            <a:ext cx="367600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lang="ko-KR" altLang="en-US" sz="800" kern="0" dirty="0" smtClean="0">
                <a:latin typeface="+mn-ea"/>
              </a:rPr>
              <a:t>스위스 </a:t>
            </a:r>
            <a:r>
              <a:rPr lang="ko-KR" altLang="en-US" sz="800" kern="0" dirty="0">
                <a:latin typeface="+mn-ea"/>
              </a:rPr>
              <a:t>모델을 참고한 독일 최초의 네트워크인 </a:t>
            </a:r>
            <a:r>
              <a:rPr lang="en-US" altLang="ko-KR" sz="800" kern="0" dirty="0">
                <a:latin typeface="+mn-ea"/>
              </a:rPr>
              <a:t>‘</a:t>
            </a:r>
            <a:r>
              <a:rPr lang="ko-KR" altLang="en-US" sz="800" kern="0" dirty="0" err="1">
                <a:latin typeface="+mn-ea"/>
              </a:rPr>
              <a:t>호엔로에</a:t>
            </a:r>
            <a:r>
              <a:rPr lang="ko-KR" altLang="en-US" sz="800" kern="0" dirty="0">
                <a:latin typeface="+mn-ea"/>
              </a:rPr>
              <a:t> 네트워크</a:t>
            </a:r>
            <a:r>
              <a:rPr lang="en-US" altLang="ko-KR" sz="800" kern="0" dirty="0">
                <a:latin typeface="+mn-ea"/>
              </a:rPr>
              <a:t>‘ </a:t>
            </a:r>
            <a:r>
              <a:rPr lang="ko-KR" altLang="en-US" sz="800" kern="0" dirty="0">
                <a:latin typeface="+mn-ea"/>
              </a:rPr>
              <a:t>발족</a:t>
            </a:r>
          </a:p>
        </p:txBody>
      </p:sp>
      <p:sp>
        <p:nvSpPr>
          <p:cNvPr id="56" name="타원 55"/>
          <p:cNvSpPr/>
          <p:nvPr/>
        </p:nvSpPr>
        <p:spPr>
          <a:xfrm>
            <a:off x="780157" y="3612943"/>
            <a:ext cx="84021" cy="84021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23652" y="3534148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900" b="1" dirty="0" smtClean="0">
                <a:solidFill>
                  <a:srgbClr val="002060"/>
                </a:solidFill>
                <a:latin typeface="+mn-ea"/>
              </a:rPr>
              <a:t>’06</a:t>
            </a:r>
          </a:p>
          <a:p>
            <a:pPr algn="ctr"/>
            <a:r>
              <a:rPr lang="en-US" altLang="ko-KR" sz="900" b="1" dirty="0" smtClean="0">
                <a:solidFill>
                  <a:srgbClr val="002060"/>
                </a:solidFill>
                <a:latin typeface="+mn-ea"/>
              </a:rPr>
              <a:t>~’09</a:t>
            </a:r>
            <a:endParaRPr lang="ko-KR" altLang="en-US" sz="9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69092" y="3540638"/>
            <a:ext cx="211788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kern="0" dirty="0" smtClean="0">
                <a:latin typeface="+mn-ea"/>
              </a:rPr>
              <a:t>중소기업 에너지절감 프로젝트</a:t>
            </a:r>
            <a:endParaRPr lang="ko-KR" altLang="en-US" sz="1100" dirty="0">
              <a:latin typeface="+mn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1907" y="3793668"/>
            <a:ext cx="354616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lang="en-US" altLang="ko-KR" sz="800" kern="0" dirty="0">
                <a:latin typeface="+mn-ea"/>
              </a:rPr>
              <a:t>5</a:t>
            </a:r>
            <a:r>
              <a:rPr lang="ko-KR" altLang="en-US" sz="800" kern="0" dirty="0">
                <a:latin typeface="+mn-ea"/>
              </a:rPr>
              <a:t>개 파일럿 네트워크를 운영하고</a:t>
            </a:r>
            <a:r>
              <a:rPr lang="en-US" altLang="ko-KR" sz="800" kern="0" dirty="0">
                <a:latin typeface="+mn-ea"/>
              </a:rPr>
              <a:t>,</a:t>
            </a:r>
            <a:r>
              <a:rPr lang="ko-KR" altLang="en-US" sz="800" kern="0" dirty="0">
                <a:latin typeface="+mn-ea"/>
              </a:rPr>
              <a:t> </a:t>
            </a:r>
            <a:r>
              <a:rPr lang="en-US" altLang="ko-KR" sz="800" kern="0" dirty="0">
                <a:latin typeface="+mn-ea"/>
              </a:rPr>
              <a:t>LEEN </a:t>
            </a:r>
            <a:r>
              <a:rPr lang="ko-KR" altLang="en-US" sz="800" kern="0" dirty="0">
                <a:latin typeface="+mn-ea"/>
              </a:rPr>
              <a:t>표준화를 위한 </a:t>
            </a:r>
            <a:r>
              <a:rPr lang="en-US" altLang="ko-KR" sz="800" kern="0" dirty="0">
                <a:latin typeface="+mn-ea"/>
              </a:rPr>
              <a:t>LEEN-MS </a:t>
            </a:r>
            <a:r>
              <a:rPr lang="ko-KR" altLang="en-US" sz="800" kern="0" dirty="0">
                <a:latin typeface="+mn-ea"/>
              </a:rPr>
              <a:t>구축</a:t>
            </a:r>
          </a:p>
        </p:txBody>
      </p:sp>
      <p:sp>
        <p:nvSpPr>
          <p:cNvPr id="60" name="타원 59"/>
          <p:cNvSpPr/>
          <p:nvPr/>
        </p:nvSpPr>
        <p:spPr>
          <a:xfrm>
            <a:off x="780157" y="4152424"/>
            <a:ext cx="84021" cy="84021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37182" y="4077031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900" b="1" dirty="0" smtClean="0">
                <a:solidFill>
                  <a:srgbClr val="002060"/>
                </a:solidFill>
                <a:latin typeface="+mn-ea"/>
              </a:rPr>
              <a:t>’08</a:t>
            </a:r>
          </a:p>
          <a:p>
            <a:pPr algn="ctr"/>
            <a:r>
              <a:rPr lang="en-US" altLang="ko-KR" sz="900" b="1" dirty="0" smtClean="0">
                <a:solidFill>
                  <a:srgbClr val="002060"/>
                </a:solidFill>
                <a:latin typeface="+mn-ea"/>
              </a:rPr>
              <a:t>~’14</a:t>
            </a:r>
            <a:endParaRPr lang="ko-KR" altLang="en-US" sz="9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69092" y="4080119"/>
            <a:ext cx="13324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kern="0" dirty="0" smtClean="0">
                <a:latin typeface="+mn-ea"/>
              </a:rPr>
              <a:t>30 </a:t>
            </a:r>
            <a:r>
              <a:rPr lang="en-US" altLang="ko-KR" sz="1100" b="1" kern="0" dirty="0">
                <a:latin typeface="+mn-ea"/>
              </a:rPr>
              <a:t>Pilot Network</a:t>
            </a:r>
            <a:endParaRPr lang="ko-KR" altLang="en-US" sz="1100" dirty="0">
              <a:latin typeface="+mn-ea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31907" y="4350567"/>
            <a:ext cx="31037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lang="en-US" altLang="ko-KR" sz="800" kern="0" dirty="0">
                <a:latin typeface="+mn-ea"/>
              </a:rPr>
              <a:t>30</a:t>
            </a:r>
            <a:r>
              <a:rPr lang="ko-KR" altLang="en-US" sz="800" kern="0" dirty="0">
                <a:latin typeface="+mn-ea"/>
              </a:rPr>
              <a:t>개 네트워크 운영으로 </a:t>
            </a:r>
            <a:r>
              <a:rPr lang="en-US" altLang="ko-KR" sz="800" kern="0" dirty="0">
                <a:latin typeface="+mn-ea"/>
              </a:rPr>
              <a:t>LEEN-MS </a:t>
            </a:r>
            <a:r>
              <a:rPr lang="ko-KR" altLang="en-US" sz="800" kern="0" dirty="0">
                <a:latin typeface="+mn-ea"/>
              </a:rPr>
              <a:t>고도화 및 진단도구 </a:t>
            </a:r>
            <a:r>
              <a:rPr lang="ko-KR" altLang="en-US" sz="800" kern="0" dirty="0" smtClean="0">
                <a:latin typeface="+mn-ea"/>
              </a:rPr>
              <a:t>개발</a:t>
            </a:r>
            <a:endParaRPr lang="en-US" altLang="ko-KR" sz="800" kern="0" dirty="0" smtClean="0">
              <a:latin typeface="+mn-ea"/>
            </a:endParaRPr>
          </a:p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lang="en-US" altLang="ko-KR" sz="800" kern="0" dirty="0" smtClean="0">
                <a:latin typeface="+mn-ea"/>
              </a:rPr>
              <a:t>LEEN-Classic </a:t>
            </a:r>
            <a:r>
              <a:rPr lang="ko-KR" altLang="en-US" sz="800" kern="0" dirty="0">
                <a:latin typeface="+mn-ea"/>
              </a:rPr>
              <a:t>개념 </a:t>
            </a:r>
            <a:r>
              <a:rPr lang="ko-KR" altLang="en-US" sz="800" kern="0" dirty="0" smtClean="0">
                <a:latin typeface="+mn-ea"/>
              </a:rPr>
              <a:t>정립</a:t>
            </a:r>
            <a:endParaRPr lang="en-US" altLang="ko-KR" sz="800" kern="0" dirty="0">
              <a:latin typeface="+mn-ea"/>
            </a:endParaRPr>
          </a:p>
        </p:txBody>
      </p:sp>
      <p:sp>
        <p:nvSpPr>
          <p:cNvPr id="64" name="타원 63"/>
          <p:cNvSpPr/>
          <p:nvPr/>
        </p:nvSpPr>
        <p:spPr>
          <a:xfrm>
            <a:off x="780157" y="4779007"/>
            <a:ext cx="84021" cy="84021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43985" y="4710409"/>
            <a:ext cx="4347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900" b="1" dirty="0" smtClean="0">
                <a:solidFill>
                  <a:srgbClr val="002060"/>
                </a:solidFill>
                <a:latin typeface="+mn-ea"/>
              </a:rPr>
              <a:t>’13</a:t>
            </a:r>
          </a:p>
          <a:p>
            <a:pPr algn="ctr"/>
            <a:r>
              <a:rPr lang="en-US" altLang="ko-KR" sz="900" b="1" dirty="0" smtClean="0">
                <a:solidFill>
                  <a:srgbClr val="002060"/>
                </a:solidFill>
                <a:latin typeface="+mn-ea"/>
              </a:rPr>
              <a:t>~’16</a:t>
            </a:r>
            <a:endParaRPr lang="ko-KR" altLang="en-US" sz="9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69092" y="4706702"/>
            <a:ext cx="6062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kern="0" dirty="0" err="1">
                <a:latin typeface="+mn-ea"/>
              </a:rPr>
              <a:t>Mari:e</a:t>
            </a:r>
            <a:endParaRPr lang="ko-KR" altLang="en-US" sz="1100" dirty="0">
              <a:latin typeface="+mn-ea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931907" y="4977150"/>
            <a:ext cx="18950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lang="ko-KR" altLang="en-US" sz="800" kern="0" dirty="0">
                <a:latin typeface="+mn-ea"/>
              </a:rPr>
              <a:t>중소기업 대상 </a:t>
            </a:r>
            <a:r>
              <a:rPr lang="en-US" altLang="ko-KR" sz="800" kern="0" dirty="0">
                <a:latin typeface="+mn-ea"/>
              </a:rPr>
              <a:t>4</a:t>
            </a:r>
            <a:r>
              <a:rPr lang="ko-KR" altLang="en-US" sz="800" kern="0" dirty="0">
                <a:latin typeface="+mn-ea"/>
              </a:rPr>
              <a:t>개 네트워크 </a:t>
            </a:r>
            <a:r>
              <a:rPr lang="ko-KR" altLang="en-US" sz="800" kern="0" dirty="0" smtClean="0">
                <a:latin typeface="+mn-ea"/>
              </a:rPr>
              <a:t>운영</a:t>
            </a:r>
            <a:endParaRPr lang="en-US" altLang="ko-KR" sz="800" kern="0" dirty="0" smtClean="0">
              <a:latin typeface="+mn-ea"/>
            </a:endParaRPr>
          </a:p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lang="en-US" altLang="ko-KR" sz="800" kern="0" dirty="0" smtClean="0">
                <a:latin typeface="+mn-ea"/>
              </a:rPr>
              <a:t>LEEN-Compact </a:t>
            </a:r>
            <a:r>
              <a:rPr lang="ko-KR" altLang="en-US" sz="800" kern="0" dirty="0">
                <a:latin typeface="+mn-ea"/>
              </a:rPr>
              <a:t>개념 </a:t>
            </a:r>
            <a:r>
              <a:rPr lang="ko-KR" altLang="en-US" sz="800" kern="0" dirty="0" smtClean="0">
                <a:latin typeface="+mn-ea"/>
              </a:rPr>
              <a:t>정립</a:t>
            </a:r>
            <a:endParaRPr lang="en-US" altLang="ko-KR" sz="800" kern="0" dirty="0">
              <a:latin typeface="+mn-ea"/>
            </a:endParaRPr>
          </a:p>
        </p:txBody>
      </p:sp>
      <p:sp>
        <p:nvSpPr>
          <p:cNvPr id="68" name="타원 67"/>
          <p:cNvSpPr/>
          <p:nvPr/>
        </p:nvSpPr>
        <p:spPr>
          <a:xfrm>
            <a:off x="780157" y="5404730"/>
            <a:ext cx="84021" cy="84021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14444" y="5320157"/>
            <a:ext cx="43473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solidFill>
                  <a:srgbClr val="002060"/>
                </a:solidFill>
                <a:latin typeface="+mn-ea"/>
              </a:rPr>
              <a:t>’14~</a:t>
            </a:r>
            <a:endParaRPr lang="ko-KR" altLang="en-US" sz="9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69092" y="5332425"/>
            <a:ext cx="124264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kern="0" dirty="0" smtClean="0">
                <a:latin typeface="+mn-ea"/>
              </a:rPr>
              <a:t>LEEN 100 (plus)</a:t>
            </a:r>
            <a:endParaRPr lang="ko-KR" altLang="en-US" sz="1100" dirty="0">
              <a:latin typeface="+mn-ea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931907" y="5585455"/>
            <a:ext cx="321113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lang="en-US" altLang="ko-KR" sz="800" kern="0" dirty="0">
                <a:latin typeface="+mn-ea"/>
              </a:rPr>
              <a:t>30 Pilot Network </a:t>
            </a:r>
            <a:r>
              <a:rPr lang="ko-KR" altLang="en-US" sz="800" kern="0" dirty="0">
                <a:latin typeface="+mn-ea"/>
              </a:rPr>
              <a:t>후속으로 독일 전역에 에너지 네트워크 확산</a:t>
            </a:r>
          </a:p>
        </p:txBody>
      </p:sp>
      <p:sp>
        <p:nvSpPr>
          <p:cNvPr id="72" name="타원 71"/>
          <p:cNvSpPr/>
          <p:nvPr/>
        </p:nvSpPr>
        <p:spPr>
          <a:xfrm>
            <a:off x="780157" y="5915988"/>
            <a:ext cx="84021" cy="84021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12816" y="5830105"/>
            <a:ext cx="43473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solidFill>
                  <a:srgbClr val="002060"/>
                </a:solidFill>
                <a:latin typeface="+mn-ea"/>
              </a:rPr>
              <a:t>’15~</a:t>
            </a:r>
            <a:endParaRPr lang="ko-KR" altLang="en-US" sz="9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69092" y="5843683"/>
            <a:ext cx="49084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kern="0" dirty="0" smtClean="0">
                <a:latin typeface="+mn-ea"/>
              </a:rPr>
              <a:t>IEEN</a:t>
            </a:r>
            <a:endParaRPr lang="ko-KR" altLang="en-US" sz="1100" dirty="0">
              <a:latin typeface="+mn-ea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31907" y="6096713"/>
            <a:ext cx="300915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 latinLnBrk="0">
              <a:buFont typeface="Wingdings" panose="05000000000000000000" pitchFamily="2" charset="2"/>
              <a:buChar char="Ø"/>
              <a:defRPr/>
            </a:pPr>
            <a:r>
              <a:rPr lang="ko-KR" altLang="en-US" sz="800" kern="0" dirty="0">
                <a:latin typeface="+mn-ea"/>
              </a:rPr>
              <a:t>독일 정부는 ‘</a:t>
            </a:r>
            <a:r>
              <a:rPr lang="en-US" altLang="ko-KR" sz="800" kern="0" dirty="0">
                <a:latin typeface="+mn-ea"/>
              </a:rPr>
              <a:t>20</a:t>
            </a:r>
            <a:r>
              <a:rPr lang="ko-KR" altLang="en-US" sz="800" kern="0" dirty="0">
                <a:latin typeface="+mn-ea"/>
              </a:rPr>
              <a:t>년까지 약 </a:t>
            </a:r>
            <a:r>
              <a:rPr lang="en-US" altLang="ko-KR" sz="800" kern="0" dirty="0">
                <a:latin typeface="+mn-ea"/>
              </a:rPr>
              <a:t>500</a:t>
            </a:r>
            <a:r>
              <a:rPr lang="ko-KR" altLang="en-US" sz="800" kern="0" dirty="0">
                <a:latin typeface="+mn-ea"/>
              </a:rPr>
              <a:t>여 개의 네트워크 구축 계획</a:t>
            </a:r>
          </a:p>
        </p:txBody>
      </p:sp>
      <p:sp>
        <p:nvSpPr>
          <p:cNvPr id="77" name="직사각형 76">
            <a:extLst>
              <a:ext uri="{FF2B5EF4-FFF2-40B4-BE49-F238E27FC236}">
                <a16:creationId xmlns:a16="http://schemas.microsoft.com/office/drawing/2014/main" id="{E7832ECA-9569-4E9E-B2D0-CA8883C3BD2D}"/>
              </a:ext>
            </a:extLst>
          </p:cNvPr>
          <p:cNvSpPr/>
          <p:nvPr/>
        </p:nvSpPr>
        <p:spPr>
          <a:xfrm>
            <a:off x="4722445" y="2223494"/>
            <a:ext cx="4006998" cy="1686926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8" name="모서리가 둥근 직사각형 35">
            <a:extLst>
              <a:ext uri="{FF2B5EF4-FFF2-40B4-BE49-F238E27FC236}">
                <a16:creationId xmlns:a16="http://schemas.microsoft.com/office/drawing/2014/main" id="{7AE61F66-574A-4A44-ADDB-2D28EDEEDA27}"/>
              </a:ext>
            </a:extLst>
          </p:cNvPr>
          <p:cNvSpPr/>
          <p:nvPr/>
        </p:nvSpPr>
        <p:spPr>
          <a:xfrm>
            <a:off x="4722447" y="2079968"/>
            <a:ext cx="2415714" cy="287055"/>
          </a:xfrm>
          <a:prstGeom prst="roundRect">
            <a:avLst>
              <a:gd name="adj" fmla="val 50000"/>
            </a:avLst>
          </a:prstGeom>
          <a:solidFill>
            <a:srgbClr val="264B8F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LEEN </a:t>
            </a:r>
            <a:r>
              <a:rPr lang="ko-KR" alt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참여요건</a:t>
            </a:r>
            <a:endParaRPr lang="ko-KR" alt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4885037" y="2366387"/>
            <a:ext cx="3642684" cy="1535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fontAlgn="base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 smtClean="0">
                <a:latin typeface="+mn-ea"/>
              </a:rPr>
              <a:t>네트워크 운영 테마 및 목표에 적합한 기업</a:t>
            </a:r>
            <a:endParaRPr lang="en-US" altLang="ko-KR" sz="1050" dirty="0" smtClean="0">
              <a:latin typeface="+mn-ea"/>
            </a:endParaRPr>
          </a:p>
          <a:p>
            <a:pPr marL="171450" indent="-171450" fontAlgn="base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 smtClean="0">
                <a:latin typeface="+mn-ea"/>
              </a:rPr>
              <a:t>연간 에너지비용이 </a:t>
            </a:r>
            <a:r>
              <a:rPr lang="en-US" altLang="ko-KR" sz="1050" dirty="0" smtClean="0">
                <a:latin typeface="+mn-ea"/>
              </a:rPr>
              <a:t>10</a:t>
            </a:r>
            <a:r>
              <a:rPr lang="ko-KR" altLang="en-US" sz="1050" dirty="0" smtClean="0">
                <a:latin typeface="+mn-ea"/>
              </a:rPr>
              <a:t>만</a:t>
            </a:r>
            <a:r>
              <a:rPr lang="en-US" altLang="ko-KR" sz="1050" dirty="0" smtClean="0">
                <a:latin typeface="+mn-ea"/>
              </a:rPr>
              <a:t>~2,000</a:t>
            </a:r>
            <a:r>
              <a:rPr lang="ko-KR" altLang="en-US" sz="1050" dirty="0" smtClean="0">
                <a:latin typeface="+mn-ea"/>
              </a:rPr>
              <a:t>만 유로 규모인 기업 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임직원 수 </a:t>
            </a:r>
            <a:r>
              <a:rPr lang="en-US" altLang="ko-KR" sz="1000" dirty="0" smtClean="0">
                <a:latin typeface="+mn-ea"/>
              </a:rPr>
              <a:t>50</a:t>
            </a:r>
            <a:r>
              <a:rPr lang="ko-KR" altLang="en-US" sz="1000" dirty="0" smtClean="0">
                <a:latin typeface="+mn-ea"/>
              </a:rPr>
              <a:t>명</a:t>
            </a:r>
            <a:r>
              <a:rPr lang="en-US" altLang="ko-KR" sz="1000" dirty="0" smtClean="0">
                <a:latin typeface="+mn-ea"/>
              </a:rPr>
              <a:t>, </a:t>
            </a:r>
            <a:r>
              <a:rPr lang="ko-KR" altLang="en-US" sz="1000" dirty="0" smtClean="0">
                <a:latin typeface="+mn-ea"/>
              </a:rPr>
              <a:t>매출액 </a:t>
            </a:r>
            <a:r>
              <a:rPr lang="en-US" altLang="ko-KR" sz="1000" dirty="0" smtClean="0">
                <a:latin typeface="+mn-ea"/>
              </a:rPr>
              <a:t>500</a:t>
            </a:r>
            <a:r>
              <a:rPr lang="ko-KR" altLang="en-US" sz="1000" dirty="0" smtClean="0">
                <a:latin typeface="+mn-ea"/>
              </a:rPr>
              <a:t>만 유로 이상</a:t>
            </a:r>
            <a:r>
              <a:rPr lang="en-US" altLang="ko-KR" sz="1000" dirty="0" smtClean="0">
                <a:latin typeface="+mn-ea"/>
              </a:rPr>
              <a:t>)</a:t>
            </a:r>
          </a:p>
          <a:p>
            <a:pPr marL="171450" indent="-171450" fontAlgn="base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>
                <a:latin typeface="+mn-ea"/>
              </a:rPr>
              <a:t>범용설비의 에너지사용량 비중이 큰 기업</a:t>
            </a:r>
            <a:endParaRPr lang="en-US" altLang="ko-KR" sz="1050" dirty="0">
              <a:latin typeface="+mn-ea"/>
            </a:endParaRPr>
          </a:p>
          <a:p>
            <a:pPr marL="171450" indent="-171450" fontAlgn="base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>
                <a:latin typeface="+mn-ea"/>
              </a:rPr>
              <a:t>상호 간 직접적인 경쟁관계가 아닌 기업</a:t>
            </a:r>
            <a:endParaRPr lang="en-US" altLang="ko-KR" sz="1050" dirty="0">
              <a:latin typeface="+mn-ea"/>
            </a:endParaRPr>
          </a:p>
          <a:p>
            <a:pPr marL="171450" indent="-171450" fontAlgn="base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>
                <a:latin typeface="+mn-ea"/>
              </a:rPr>
              <a:t>약 </a:t>
            </a:r>
            <a:r>
              <a:rPr lang="en-US" altLang="ko-KR" sz="1050" dirty="0">
                <a:latin typeface="+mn-ea"/>
              </a:rPr>
              <a:t>100~150km </a:t>
            </a:r>
            <a:r>
              <a:rPr lang="ko-KR" altLang="en-US" sz="1050" dirty="0">
                <a:latin typeface="+mn-ea"/>
              </a:rPr>
              <a:t>범위 내에 근접해 있는 </a:t>
            </a:r>
            <a:r>
              <a:rPr lang="ko-KR" altLang="en-US" sz="1050" dirty="0" smtClean="0">
                <a:latin typeface="+mn-ea"/>
              </a:rPr>
              <a:t>기업</a:t>
            </a:r>
            <a:endParaRPr lang="ko-KR" altLang="en-US" sz="1050" dirty="0">
              <a:latin typeface="+mn-ea"/>
            </a:endParaRP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E7832ECA-9569-4E9E-B2D0-CA8883C3BD2D}"/>
              </a:ext>
            </a:extLst>
          </p:cNvPr>
          <p:cNvSpPr/>
          <p:nvPr/>
        </p:nvSpPr>
        <p:spPr>
          <a:xfrm>
            <a:off x="4722445" y="4263939"/>
            <a:ext cx="4006998" cy="2229328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2" name="모서리가 둥근 직사각형 35">
            <a:extLst>
              <a:ext uri="{FF2B5EF4-FFF2-40B4-BE49-F238E27FC236}">
                <a16:creationId xmlns:a16="http://schemas.microsoft.com/office/drawing/2014/main" id="{7AE61F66-574A-4A44-ADDB-2D28EDEEDA27}"/>
              </a:ext>
            </a:extLst>
          </p:cNvPr>
          <p:cNvSpPr/>
          <p:nvPr/>
        </p:nvSpPr>
        <p:spPr>
          <a:xfrm>
            <a:off x="4722447" y="4035841"/>
            <a:ext cx="2415714" cy="287055"/>
          </a:xfrm>
          <a:prstGeom prst="roundRect">
            <a:avLst>
              <a:gd name="adj" fmla="val 50000"/>
            </a:avLst>
          </a:prstGeom>
          <a:solidFill>
            <a:srgbClr val="3C85B4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네트워크 유형</a:t>
            </a:r>
            <a:endParaRPr lang="ko-KR" altLang="en-US" sz="12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graphicFrame>
        <p:nvGraphicFramePr>
          <p:cNvPr id="84" name="표 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7625245"/>
              </p:ext>
            </p:extLst>
          </p:nvPr>
        </p:nvGraphicFramePr>
        <p:xfrm>
          <a:off x="4852808" y="4681711"/>
          <a:ext cx="3759969" cy="1654526"/>
        </p:xfrm>
        <a:graphic>
          <a:graphicData uri="http://schemas.openxmlformats.org/drawingml/2006/table">
            <a:tbl>
              <a:tblPr/>
              <a:tblGrid>
                <a:gridCol w="677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3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4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41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LEEN-Classic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kern="0" spc="2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연간 에너지비용 </a:t>
                      </a:r>
                      <a:r>
                        <a:rPr lang="en-US" altLang="ko-KR" sz="900" kern="0" spc="2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50</a:t>
                      </a:r>
                      <a:r>
                        <a:rPr lang="ko-KR" altLang="en-US" sz="900" kern="0" spc="2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</a:t>
                      </a:r>
                      <a:r>
                        <a:rPr lang="en-US" altLang="ko-KR" sz="900" kern="0" spc="2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~2,000</a:t>
                      </a:r>
                      <a:r>
                        <a:rPr lang="ko-KR" altLang="en-US" sz="900" kern="0" spc="2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 유로를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사용하는 중견〮대기업</a:t>
                      </a:r>
                      <a:r>
                        <a:rPr lang="en-US" altLang="ko-KR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10~15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개를 대상으로 네트워크 구성</a:t>
                      </a:r>
                      <a:endParaRPr lang="en-US" altLang="ko-KR" sz="900" kern="0" spc="2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altLang="ko-KR" sz="300" kern="0" spc="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1450" marR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3~4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동안 운영되며</a:t>
                      </a:r>
                      <a:r>
                        <a:rPr lang="en-US" altLang="ko-KR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연간 </a:t>
                      </a:r>
                      <a:r>
                        <a:rPr lang="en-US" altLang="ko-KR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회의 네트워크 정기회의 및 </a:t>
                      </a:r>
                      <a:r>
                        <a:rPr lang="en-US" altLang="ko-KR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회의 모니터링 실시</a:t>
                      </a:r>
                      <a:endParaRPr lang="ko-KR" altLang="en-US" sz="800" kern="0" spc="2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4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490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LEEN-Compact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D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연간 에너지비용 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~50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 유로를</a:t>
                      </a:r>
                      <a:r>
                        <a:rPr lang="ko-KR" altLang="en-US" sz="9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사용하는 중소기업</a:t>
                      </a:r>
                      <a:r>
                        <a:rPr lang="en-US" altLang="ko-KR" sz="9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10~15</a:t>
                      </a:r>
                      <a:r>
                        <a:rPr lang="ko-KR" altLang="en-US" sz="9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개를 대상으로 네트워크 구성</a:t>
                      </a:r>
                      <a:endParaRPr lang="en-US" altLang="ko-KR" sz="900" kern="0" spc="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n-US" altLang="ko-KR" sz="300" kern="0" spc="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1450" marR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2.5~3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동안 운영되며</a:t>
                      </a:r>
                      <a:r>
                        <a:rPr lang="en-US" altLang="ko-KR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연간 </a:t>
                      </a:r>
                      <a:r>
                        <a:rPr lang="en-US" altLang="ko-KR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회의 네트워크 정기회의 및 </a:t>
                      </a:r>
                      <a:r>
                        <a:rPr lang="en-US" altLang="ko-KR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회의 모니터링 실시</a:t>
                      </a:r>
                      <a:endParaRPr lang="ko-KR" altLang="en-US" sz="800" kern="0" spc="2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5" name="직사각형 84"/>
          <p:cNvSpPr/>
          <p:nvPr/>
        </p:nvSpPr>
        <p:spPr>
          <a:xfrm>
            <a:off x="4885037" y="4332722"/>
            <a:ext cx="3642684" cy="303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fontAlgn="base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 smtClean="0">
                <a:latin typeface="+mn-ea"/>
              </a:rPr>
              <a:t>기업의 연간 에너지비용에 따라 네트워크 유형 구분</a:t>
            </a:r>
            <a:endParaRPr lang="ko-KR" altLang="en-US" sz="1050" dirty="0">
              <a:latin typeface="+mn-ea"/>
            </a:endParaRPr>
          </a:p>
        </p:txBody>
      </p:sp>
      <p:sp>
        <p:nvSpPr>
          <p:cNvPr id="50" name="TextBox 49"/>
          <p:cNvSpPr txBox="1"/>
          <p:nvPr/>
        </p:nvSpPr>
        <p:spPr bwMode="auto">
          <a:xfrm>
            <a:off x="301746" y="137841"/>
            <a:ext cx="72558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spc="-150" dirty="0">
                <a:solidFill>
                  <a:srgbClr val="2E75B6"/>
                </a:solidFill>
                <a:latin typeface="+mn-ea"/>
              </a:rPr>
              <a:t>Ⅰ. </a:t>
            </a:r>
            <a:r>
              <a:rPr lang="ko-KR" altLang="en-US" sz="1200" b="1" spc="-150" dirty="0" smtClean="0">
                <a:solidFill>
                  <a:srgbClr val="2E75B6"/>
                </a:solidFill>
                <a:latin typeface="+mn-ea"/>
              </a:rPr>
              <a:t>시범사업</a:t>
            </a:r>
            <a:r>
              <a:rPr lang="en-US" altLang="ko-KR" sz="1100" b="1" spc="-150" dirty="0" smtClean="0">
                <a:solidFill>
                  <a:srgbClr val="2E75B6"/>
                </a:solidFill>
                <a:latin typeface="+mn-ea"/>
              </a:rPr>
              <a:t>(’21</a:t>
            </a:r>
            <a:r>
              <a:rPr lang="ko-KR" altLang="en-US" sz="1100" b="1" spc="-150" dirty="0" smtClean="0">
                <a:solidFill>
                  <a:srgbClr val="2E75B6"/>
                </a:solidFill>
                <a:latin typeface="+mn-ea"/>
              </a:rPr>
              <a:t>년</a:t>
            </a:r>
            <a:r>
              <a:rPr lang="en-US" altLang="ko-KR" sz="1100" b="1" spc="-150" dirty="0" smtClean="0">
                <a:solidFill>
                  <a:srgbClr val="2E75B6"/>
                </a:solidFill>
                <a:latin typeface="+mn-ea"/>
              </a:rPr>
              <a:t>)</a:t>
            </a:r>
            <a:r>
              <a:rPr lang="ko-KR" altLang="en-US" sz="1200" b="1" spc="-150" dirty="0" smtClean="0">
                <a:solidFill>
                  <a:srgbClr val="2E75B6"/>
                </a:solidFill>
                <a:latin typeface="+mn-ea"/>
              </a:rPr>
              <a:t> 개요</a:t>
            </a:r>
            <a:endParaRPr lang="ko-KR" altLang="en-US" sz="1200" b="1" spc="-150" dirty="0">
              <a:solidFill>
                <a:srgbClr val="2E75B6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3647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86600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b="1" smtClean="0">
                <a:latin typeface="+mn-ea"/>
              </a:rPr>
              <a:t>7</a:t>
            </a:fld>
            <a:endParaRPr lang="ko-KR" altLang="en-US" b="1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70329" y="555485"/>
            <a:ext cx="70627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독일 에너지효율 네트워크 사례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274380" y="434674"/>
            <a:ext cx="858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b="1" spc="-150" dirty="0" smtClean="0">
                <a:solidFill>
                  <a:srgbClr val="0080C8"/>
                </a:solidFill>
                <a:latin typeface="+mn-ea"/>
              </a:rPr>
              <a:t>03.</a:t>
            </a:r>
            <a:endParaRPr lang="ko-KR" altLang="en-US" sz="3200" b="1" spc="-150" dirty="0">
              <a:solidFill>
                <a:srgbClr val="0080C8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85653" y="1140260"/>
            <a:ext cx="4874868" cy="288032"/>
            <a:chOff x="385653" y="1229502"/>
            <a:chExt cx="4874868" cy="288032"/>
          </a:xfrm>
        </p:grpSpPr>
        <p:sp>
          <p:nvSpPr>
            <p:cNvPr id="11" name="직사각형 10"/>
            <p:cNvSpPr/>
            <p:nvPr/>
          </p:nvSpPr>
          <p:spPr>
            <a:xfrm>
              <a:off x="385653" y="1229502"/>
              <a:ext cx="4855818" cy="288032"/>
            </a:xfrm>
            <a:prstGeom prst="rect">
              <a:avLst/>
            </a:prstGeom>
            <a:gradFill flip="none" rotWithShape="1">
              <a:gsLst>
                <a:gs pos="0">
                  <a:srgbClr val="0097DA"/>
                </a:gs>
                <a:gs pos="71000">
                  <a:srgbClr val="034376"/>
                </a:gs>
                <a:gs pos="71000">
                  <a:srgbClr val="032849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23652" y="1275328"/>
              <a:ext cx="4836869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 </a:t>
              </a:r>
              <a:r>
                <a:rPr lang="en-US" altLang="ko-KR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1. </a:t>
              </a:r>
              <a:r>
                <a:rPr lang="ko-KR" altLang="en-US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독일 </a:t>
              </a:r>
              <a:r>
                <a:rPr lang="en-US" altLang="ko-KR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LEEN </a:t>
              </a:r>
              <a:r>
                <a:rPr lang="ko-KR" altLang="en-US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사례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(2/3</a:t>
              </a:r>
              <a:r>
                <a:rPr lang="en-US" altLang="ko-KR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)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13" name="부제목 4">
            <a:extLst>
              <a:ext uri="{FF2B5EF4-FFF2-40B4-BE49-F238E27FC236}">
                <a16:creationId xmlns:a16="http://schemas.microsoft.com/office/drawing/2014/main" id="{7B3A0001-AFCE-45C5-9106-943D9A11A74D}"/>
              </a:ext>
            </a:extLst>
          </p:cNvPr>
          <p:cNvSpPr txBox="1">
            <a:spLocks/>
          </p:cNvSpPr>
          <p:nvPr/>
        </p:nvSpPr>
        <p:spPr>
          <a:xfrm>
            <a:off x="383549" y="1504482"/>
            <a:ext cx="8345894" cy="474647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marL="263525" indent="-263525">
              <a:lnSpc>
                <a:spcPct val="120000"/>
              </a:lnSpc>
              <a:buClr>
                <a:srgbClr val="0082BC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네트워크 운영은 네트워크를 조직하고 관리하는 네트워크 관리자</a:t>
            </a:r>
            <a:r>
              <a:rPr lang="en-US" altLang="ko-KR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연간 </a:t>
            </a:r>
            <a:r>
              <a:rPr lang="en-US" altLang="ko-KR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3~4</a:t>
            </a:r>
            <a:r>
              <a:rPr lang="ko-KR" altLang="en-US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회 정도 회의를 </a:t>
            </a:r>
            <a:r>
              <a:rPr lang="ko-KR" altLang="en-US" sz="1300" b="1" spc="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주관하는 미팅 </a:t>
            </a:r>
            <a:r>
              <a:rPr lang="ko-KR" altLang="en-US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관리자</a:t>
            </a:r>
            <a:r>
              <a:rPr lang="en-US" altLang="ko-KR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진단과 기술을 제공하는 에너지 컨설턴트 및 참여기업으로 구성하여 운영됨</a:t>
            </a:r>
            <a:endParaRPr lang="en-US" altLang="ko-KR" sz="1300" b="1" spc="20" dirty="0">
              <a:solidFill>
                <a:srgbClr val="134C77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14" name="직사각형 13"/>
          <p:cNvSpPr/>
          <p:nvPr/>
        </p:nvSpPr>
        <p:spPr>
          <a:xfrm rot="16200000">
            <a:off x="4533637" y="-3167698"/>
            <a:ext cx="45719" cy="8345893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7832ECA-9569-4E9E-B2D0-CA8883C3BD2D}"/>
              </a:ext>
            </a:extLst>
          </p:cNvPr>
          <p:cNvSpPr/>
          <p:nvPr/>
        </p:nvSpPr>
        <p:spPr>
          <a:xfrm>
            <a:off x="383547" y="2209010"/>
            <a:ext cx="8345895" cy="4426921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" name="모서리가 둥근 직사각형 35">
            <a:extLst>
              <a:ext uri="{FF2B5EF4-FFF2-40B4-BE49-F238E27FC236}">
                <a16:creationId xmlns:a16="http://schemas.microsoft.com/office/drawing/2014/main" id="{7AE61F66-574A-4A44-ADDB-2D28EDEEDA27}"/>
              </a:ext>
            </a:extLst>
          </p:cNvPr>
          <p:cNvSpPr/>
          <p:nvPr/>
        </p:nvSpPr>
        <p:spPr>
          <a:xfrm>
            <a:off x="383548" y="2079968"/>
            <a:ext cx="2415714" cy="287055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독일 </a:t>
            </a:r>
            <a:r>
              <a:rPr lang="en-US" altLang="ko-KR" sz="1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LEEN </a:t>
            </a:r>
            <a:r>
              <a:rPr lang="ko-KR" altLang="en-US" sz="1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추진체계 및 역할</a:t>
            </a:r>
            <a:endParaRPr lang="ko-KR" altLang="en-US" sz="12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495403" y="2734331"/>
            <a:ext cx="2779488" cy="394188"/>
          </a:xfrm>
          <a:prstGeom prst="rect">
            <a:avLst/>
          </a:prstGeom>
          <a:solidFill>
            <a:srgbClr val="95B3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LEEN GmbH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6" name="아래쪽 화살표 45"/>
          <p:cNvSpPr/>
          <p:nvPr/>
        </p:nvSpPr>
        <p:spPr>
          <a:xfrm>
            <a:off x="998052" y="3150101"/>
            <a:ext cx="72000" cy="1271784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95403" y="4456417"/>
            <a:ext cx="1165315" cy="5472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미팅 관리자</a:t>
            </a: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지역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2106184" y="4456417"/>
            <a:ext cx="1165315" cy="54722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미팅 관리자</a:t>
            </a: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지역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2" name="아래쪽 화살표 51"/>
          <p:cNvSpPr/>
          <p:nvPr/>
        </p:nvSpPr>
        <p:spPr>
          <a:xfrm>
            <a:off x="1350115" y="5029464"/>
            <a:ext cx="72000" cy="742560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5" name="아래쪽 화살표 54"/>
          <p:cNvSpPr/>
          <p:nvPr/>
        </p:nvSpPr>
        <p:spPr>
          <a:xfrm>
            <a:off x="1350115" y="4138257"/>
            <a:ext cx="70241" cy="277687"/>
          </a:xfrm>
          <a:prstGeom prst="down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7" name="위쪽 화살표 56"/>
          <p:cNvSpPr/>
          <p:nvPr/>
        </p:nvSpPr>
        <p:spPr>
          <a:xfrm>
            <a:off x="1874450" y="4138257"/>
            <a:ext cx="72000" cy="1614922"/>
          </a:xfrm>
          <a:prstGeom prst="up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495403" y="5803594"/>
            <a:ext cx="2776096" cy="396000"/>
          </a:xfrm>
          <a:prstGeom prst="rect">
            <a:avLst/>
          </a:prstGeom>
          <a:solidFill>
            <a:srgbClr val="FAC0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참여기업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9" name="오른쪽 화살표 58"/>
          <p:cNvSpPr/>
          <p:nvPr/>
        </p:nvSpPr>
        <p:spPr>
          <a:xfrm>
            <a:off x="1429537" y="6347945"/>
            <a:ext cx="211636" cy="67179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0" name="오른쪽 화살표 59"/>
          <p:cNvSpPr/>
          <p:nvPr/>
        </p:nvSpPr>
        <p:spPr>
          <a:xfrm>
            <a:off x="567307" y="6355144"/>
            <a:ext cx="211636" cy="67179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78944" y="6273431"/>
            <a:ext cx="6746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 smtClean="0">
                <a:latin typeface="+mn-ea"/>
              </a:rPr>
              <a:t>자금</a:t>
            </a:r>
            <a:endParaRPr lang="ko-KR" altLang="en-US" sz="900" dirty="0"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633824" y="6273432"/>
            <a:ext cx="184461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LEEN </a:t>
            </a:r>
            <a:r>
              <a:rPr lang="ko-KR" altLang="en-US" sz="900" dirty="0" smtClean="0">
                <a:latin typeface="+mn-ea"/>
              </a:rPr>
              <a:t>운영시스템 서비스 제공</a:t>
            </a:r>
            <a:endParaRPr lang="ko-KR" altLang="en-US" sz="900" dirty="0">
              <a:latin typeface="+mn-ea"/>
            </a:endParaRPr>
          </a:p>
        </p:txBody>
      </p:sp>
      <p:sp>
        <p:nvSpPr>
          <p:cNvPr id="64" name="아래쪽 화살표 63"/>
          <p:cNvSpPr/>
          <p:nvPr/>
        </p:nvSpPr>
        <p:spPr>
          <a:xfrm>
            <a:off x="2741792" y="3162172"/>
            <a:ext cx="72000" cy="1271784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6" name="아래쪽 화살표 65"/>
          <p:cNvSpPr/>
          <p:nvPr/>
        </p:nvSpPr>
        <p:spPr>
          <a:xfrm>
            <a:off x="1338959" y="3150101"/>
            <a:ext cx="72000" cy="369065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7" name="위쪽/아래쪽 화살표 66"/>
          <p:cNvSpPr/>
          <p:nvPr/>
        </p:nvSpPr>
        <p:spPr>
          <a:xfrm>
            <a:off x="2400884" y="3150101"/>
            <a:ext cx="72000" cy="1265901"/>
          </a:xfrm>
          <a:prstGeom prst="up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135783" y="3544600"/>
            <a:ext cx="1498728" cy="563180"/>
          </a:xfrm>
          <a:prstGeom prst="rect">
            <a:avLst/>
          </a:prstGeom>
          <a:solidFill>
            <a:srgbClr val="C3D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네트워크 관리자</a:t>
            </a:r>
            <a:endParaRPr lang="en-US" altLang="ko-KR" sz="11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+mn-ea"/>
              </a:rPr>
              <a:t>지역</a:t>
            </a:r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8" name="아래쪽 화살표 67"/>
          <p:cNvSpPr/>
          <p:nvPr/>
        </p:nvSpPr>
        <p:spPr>
          <a:xfrm>
            <a:off x="2400884" y="5029464"/>
            <a:ext cx="72000" cy="742560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E87CE530-06AA-42B4-A349-3411DF90DD9D}"/>
              </a:ext>
            </a:extLst>
          </p:cNvPr>
          <p:cNvSpPr/>
          <p:nvPr/>
        </p:nvSpPr>
        <p:spPr>
          <a:xfrm>
            <a:off x="4588305" y="2740289"/>
            <a:ext cx="1944000" cy="253836"/>
          </a:xfrm>
          <a:prstGeom prst="rect">
            <a:avLst/>
          </a:prstGeom>
          <a:solidFill>
            <a:srgbClr val="595959"/>
          </a:solidFill>
          <a:ln w="6350" cap="flat" cmpd="sng" algn="ctr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b="1" kern="0" dirty="0" smtClean="0">
                <a:solidFill>
                  <a:schemeClr val="bg1"/>
                </a:solidFill>
                <a:latin typeface="+mn-ea"/>
              </a:rPr>
              <a:t>참여자</a:t>
            </a:r>
            <a:endParaRPr lang="ko-KR" altLang="en-US" sz="11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4588303" y="3045854"/>
            <a:ext cx="1944000" cy="599807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en-US" altLang="ko-KR" sz="1000" kern="0" dirty="0" smtClean="0">
                <a:latin typeface="+mn-ea"/>
              </a:rPr>
              <a:t>LEEN GmbH </a:t>
            </a:r>
            <a:r>
              <a:rPr lang="ko-KR" altLang="en-US" sz="1000" kern="0" dirty="0" smtClean="0">
                <a:latin typeface="+mn-ea"/>
              </a:rPr>
              <a:t>소속 전문가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id="{16A9BD38-D35F-402C-B32F-BF6A9A64BE59}"/>
              </a:ext>
            </a:extLst>
          </p:cNvPr>
          <p:cNvSpPr/>
          <p:nvPr/>
        </p:nvSpPr>
        <p:spPr>
          <a:xfrm>
            <a:off x="3453761" y="2740289"/>
            <a:ext cx="1078018" cy="253836"/>
          </a:xfrm>
          <a:prstGeom prst="rect">
            <a:avLst/>
          </a:prstGeom>
          <a:solidFill>
            <a:srgbClr val="595959"/>
          </a:solidFill>
          <a:ln w="6350" cap="flat" cmpd="sng" algn="ctr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b="1" kern="0" dirty="0" smtClean="0">
                <a:solidFill>
                  <a:schemeClr val="bg1"/>
                </a:solidFill>
                <a:latin typeface="+mn-ea"/>
              </a:rPr>
              <a:t>구분</a:t>
            </a:r>
            <a:endParaRPr lang="ko-KR" altLang="en-US" sz="11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34903CD7-4C63-4402-AF75-76FB67D31B91}"/>
              </a:ext>
            </a:extLst>
          </p:cNvPr>
          <p:cNvSpPr/>
          <p:nvPr/>
        </p:nvSpPr>
        <p:spPr>
          <a:xfrm>
            <a:off x="6591997" y="2740018"/>
            <a:ext cx="2012070" cy="248994"/>
          </a:xfrm>
          <a:prstGeom prst="rect">
            <a:avLst/>
          </a:prstGeom>
          <a:solidFill>
            <a:srgbClr val="595959"/>
          </a:solidFill>
          <a:ln w="6350" cap="flat" cmpd="sng" algn="ctr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b="1" kern="0" dirty="0" smtClean="0">
                <a:solidFill>
                  <a:schemeClr val="bg1"/>
                </a:solidFill>
                <a:latin typeface="+mn-ea"/>
              </a:rPr>
              <a:t>역할</a:t>
            </a:r>
            <a:endParaRPr lang="ko-KR" altLang="en-US" sz="11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5E6525CA-0A00-485E-93D7-6DFF8EB33531}"/>
              </a:ext>
            </a:extLst>
          </p:cNvPr>
          <p:cNvSpPr/>
          <p:nvPr/>
        </p:nvSpPr>
        <p:spPr>
          <a:xfrm>
            <a:off x="6591997" y="3045855"/>
            <a:ext cx="2012070" cy="599806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네트워크 표준 제정</a:t>
            </a:r>
            <a:endParaRPr lang="en-US" altLang="ko-KR" sz="10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지역별 네트워크 구성 지원</a:t>
            </a:r>
            <a:endParaRPr lang="en-US" altLang="ko-KR" sz="10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교육 및 도구 개발〮보급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3453760" y="3048921"/>
            <a:ext cx="1078018" cy="595981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en-US" altLang="ko-KR" sz="1000" kern="0" dirty="0" smtClean="0">
                <a:latin typeface="+mn-ea"/>
              </a:rPr>
              <a:t>LEEN GmbH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4588303" y="3699919"/>
            <a:ext cx="1944000" cy="59852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지자체</a:t>
            </a:r>
            <a:r>
              <a:rPr lang="en-US" altLang="ko-KR" sz="1000" kern="0" dirty="0" smtClean="0">
                <a:latin typeface="+mn-ea"/>
              </a:rPr>
              <a:t>, </a:t>
            </a:r>
            <a:r>
              <a:rPr lang="ko-KR" altLang="en-US" sz="1000" kern="0" dirty="0" smtClean="0">
                <a:latin typeface="+mn-ea"/>
              </a:rPr>
              <a:t>기업</a:t>
            </a:r>
            <a:r>
              <a:rPr lang="en-US" altLang="ko-KR" sz="1000" kern="0" dirty="0" smtClean="0">
                <a:latin typeface="+mn-ea"/>
              </a:rPr>
              <a:t>, </a:t>
            </a:r>
            <a:r>
              <a:rPr lang="ko-KR" altLang="en-US" sz="1000" kern="0" dirty="0" smtClean="0">
                <a:latin typeface="+mn-ea"/>
              </a:rPr>
              <a:t>협회</a:t>
            </a:r>
            <a:r>
              <a:rPr lang="en-US" altLang="ko-KR" sz="1000" kern="0" dirty="0" smtClean="0">
                <a:latin typeface="+mn-ea"/>
              </a:rPr>
              <a:t>, </a:t>
            </a:r>
            <a:r>
              <a:rPr lang="ko-KR" altLang="en-US" sz="1000" kern="0" dirty="0" smtClean="0">
                <a:latin typeface="+mn-ea"/>
              </a:rPr>
              <a:t>공동체</a:t>
            </a:r>
            <a:endParaRPr lang="en-US" altLang="ko-KR" sz="10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상공회의소</a:t>
            </a:r>
            <a:endParaRPr lang="en-US" altLang="ko-KR" sz="10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에너지</a:t>
            </a:r>
            <a:r>
              <a:rPr lang="en-US" altLang="ko-KR" sz="1000" kern="0" dirty="0" smtClean="0">
                <a:latin typeface="+mn-ea"/>
              </a:rPr>
              <a:t>/</a:t>
            </a:r>
            <a:r>
              <a:rPr lang="ko-KR" altLang="en-US" sz="1000" kern="0" dirty="0" smtClean="0">
                <a:latin typeface="+mn-ea"/>
              </a:rPr>
              <a:t>서비스 공급업체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5E6525CA-0A00-485E-93D7-6DFF8EB33531}"/>
              </a:ext>
            </a:extLst>
          </p:cNvPr>
          <p:cNvSpPr/>
          <p:nvPr/>
        </p:nvSpPr>
        <p:spPr>
          <a:xfrm>
            <a:off x="6591997" y="3699920"/>
            <a:ext cx="2012070" cy="59852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참여자 모집</a:t>
            </a:r>
            <a:endParaRPr lang="en-US" altLang="ko-KR" sz="10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운영 프로세스에 따라 네트워크 개시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3453760" y="3702726"/>
            <a:ext cx="1078018" cy="594705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000" kern="0" dirty="0" smtClean="0">
                <a:latin typeface="+mn-ea"/>
              </a:rPr>
              <a:t>네트워크 관리자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4588303" y="4355285"/>
            <a:ext cx="1944000" cy="74209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기업</a:t>
            </a:r>
            <a:endParaRPr lang="en-US" altLang="ko-KR" sz="1000" kern="0" dirty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에너지 공급업체</a:t>
            </a:r>
            <a:endParaRPr lang="en-US" altLang="ko-KR" sz="10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네트워크 관리자</a:t>
            </a:r>
            <a:endParaRPr lang="en-US" altLang="ko-KR" sz="10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에너지 컨설턴트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id="{5E6525CA-0A00-485E-93D7-6DFF8EB33531}"/>
              </a:ext>
            </a:extLst>
          </p:cNvPr>
          <p:cNvSpPr/>
          <p:nvPr/>
        </p:nvSpPr>
        <p:spPr>
          <a:xfrm>
            <a:off x="6591997" y="4355285"/>
            <a:ext cx="2012070" cy="74209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spc="-70" dirty="0" smtClean="0">
                <a:latin typeface="+mn-ea"/>
              </a:rPr>
              <a:t>네트워크 미팅 조직</a:t>
            </a:r>
            <a:r>
              <a:rPr lang="en-US" altLang="ko-KR" sz="1000" kern="0" spc="-70" dirty="0" smtClean="0">
                <a:latin typeface="+mn-ea"/>
              </a:rPr>
              <a:t>, </a:t>
            </a:r>
            <a:r>
              <a:rPr lang="ko-KR" altLang="en-US" sz="1000" kern="0" spc="-70" dirty="0" smtClean="0">
                <a:latin typeface="+mn-ea"/>
              </a:rPr>
              <a:t>조율</a:t>
            </a:r>
            <a:r>
              <a:rPr lang="en-US" altLang="ko-KR" sz="1000" kern="0" spc="-70" dirty="0" smtClean="0">
                <a:latin typeface="+mn-ea"/>
              </a:rPr>
              <a:t>, </a:t>
            </a:r>
            <a:r>
              <a:rPr lang="ko-KR" altLang="en-US" sz="1000" kern="0" spc="-70" dirty="0" smtClean="0">
                <a:latin typeface="+mn-ea"/>
              </a:rPr>
              <a:t>운영</a:t>
            </a:r>
            <a:endParaRPr lang="en-US" altLang="ko-KR" sz="1000" kern="0" spc="-7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목표 합의 지원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3453760" y="4358352"/>
            <a:ext cx="1078018" cy="737361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000" kern="0" dirty="0" smtClean="0">
                <a:latin typeface="+mn-ea"/>
              </a:rPr>
              <a:t>미팅관리자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4588303" y="5164470"/>
            <a:ext cx="1944000" cy="58787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>
                <a:latin typeface="+mn-ea"/>
              </a:rPr>
              <a:t>기업</a:t>
            </a:r>
            <a:endParaRPr lang="en-US" altLang="ko-KR" sz="1000" ker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>
                <a:latin typeface="+mn-ea"/>
              </a:rPr>
              <a:t>에너지 공급업체</a:t>
            </a:r>
            <a:endParaRPr lang="en-US" altLang="ko-KR" sz="1000" ker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>
                <a:latin typeface="+mn-ea"/>
              </a:rPr>
              <a:t>공공기관</a:t>
            </a:r>
            <a:r>
              <a:rPr lang="en-US" altLang="ko-KR" sz="1000" kern="0">
                <a:latin typeface="+mn-ea"/>
              </a:rPr>
              <a:t>, </a:t>
            </a:r>
            <a:r>
              <a:rPr lang="ko-KR" altLang="en-US" sz="1000" kern="0">
                <a:latin typeface="+mn-ea"/>
              </a:rPr>
              <a:t>판매시설 등</a:t>
            </a:r>
            <a:endParaRPr lang="en-US" altLang="ko-KR" sz="1000" kern="0" dirty="0">
              <a:latin typeface="+mn-ea"/>
            </a:endParaRP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5E6525CA-0A00-485E-93D7-6DFF8EB33531}"/>
              </a:ext>
            </a:extLst>
          </p:cNvPr>
          <p:cNvSpPr/>
          <p:nvPr/>
        </p:nvSpPr>
        <p:spPr>
          <a:xfrm>
            <a:off x="6591997" y="5164470"/>
            <a:ext cx="2012070" cy="587869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에너지진단</a:t>
            </a:r>
            <a:endParaRPr lang="en-US" altLang="ko-KR" sz="1000" kern="0" dirty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에너지 절약 방법에 대한 솔루션 및 </a:t>
            </a:r>
            <a:r>
              <a:rPr lang="ko-KR" altLang="en-US" sz="1000" kern="0" dirty="0">
                <a:latin typeface="+mn-ea"/>
              </a:rPr>
              <a:t>수단 </a:t>
            </a:r>
            <a:r>
              <a:rPr lang="ko-KR" altLang="en-US" sz="1000" kern="0" dirty="0" smtClean="0">
                <a:latin typeface="+mn-ea"/>
              </a:rPr>
              <a:t>컨설팅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3453760" y="5167538"/>
            <a:ext cx="1078018" cy="584120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000" kern="0" dirty="0" smtClean="0">
                <a:latin typeface="+mn-ea"/>
              </a:rPr>
              <a:t>컨설턴트</a:t>
            </a:r>
            <a:endParaRPr lang="en-US" altLang="ko-KR" sz="1000" kern="0" dirty="0" smtClean="0">
              <a:latin typeface="+mn-ea"/>
            </a:endParaRPr>
          </a:p>
          <a:p>
            <a:pPr algn="ctr" latinLnBrk="0">
              <a:defRPr/>
            </a:pPr>
            <a:r>
              <a:rPr lang="ko-KR" altLang="en-US" sz="1000" kern="0" dirty="0" smtClean="0">
                <a:latin typeface="+mn-ea"/>
              </a:rPr>
              <a:t>엔지니어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4588303" y="5818103"/>
            <a:ext cx="1944000" cy="61312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에너지 컨설턴트</a:t>
            </a:r>
            <a:endParaRPr lang="en-US" altLang="ko-KR" sz="10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내〮외부 에너지 전문가</a:t>
            </a:r>
            <a:endParaRPr lang="en-US" altLang="ko-KR" sz="10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dirty="0" smtClean="0">
                <a:latin typeface="+mn-ea"/>
              </a:rPr>
              <a:t>에너지 공급업체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88" name="직사각형 87">
            <a:extLst>
              <a:ext uri="{FF2B5EF4-FFF2-40B4-BE49-F238E27FC236}">
                <a16:creationId xmlns:a16="http://schemas.microsoft.com/office/drawing/2014/main" id="{5E6525CA-0A00-485E-93D7-6DFF8EB33531}"/>
              </a:ext>
            </a:extLst>
          </p:cNvPr>
          <p:cNvSpPr/>
          <p:nvPr/>
        </p:nvSpPr>
        <p:spPr>
          <a:xfrm>
            <a:off x="6591997" y="5818103"/>
            <a:ext cx="2012070" cy="61312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000" kern="0" smtClean="0">
                <a:latin typeface="+mn-ea"/>
              </a:rPr>
              <a:t>네트워크 참여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3453760" y="5821170"/>
            <a:ext cx="1078018" cy="609213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000" kern="0" dirty="0" smtClean="0">
                <a:latin typeface="+mn-ea"/>
              </a:rPr>
              <a:t>참여기업</a:t>
            </a:r>
            <a:endParaRPr lang="ko-KR" altLang="en-US" sz="1000" kern="0" dirty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86295" y="2438771"/>
            <a:ext cx="9092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+mn-ea"/>
              </a:rPr>
              <a:t>[</a:t>
            </a:r>
            <a:r>
              <a:rPr lang="ko-KR" altLang="en-US" sz="1200" b="1" dirty="0" smtClean="0">
                <a:latin typeface="+mn-ea"/>
              </a:rPr>
              <a:t>추진체계</a:t>
            </a:r>
            <a:r>
              <a:rPr lang="en-US" altLang="ko-KR" sz="1200" b="1" dirty="0" smtClean="0">
                <a:latin typeface="+mn-ea"/>
              </a:rPr>
              <a:t>]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533786" y="2438771"/>
            <a:ext cx="14253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+mn-ea"/>
              </a:rPr>
              <a:t>[</a:t>
            </a:r>
            <a:r>
              <a:rPr lang="ko-KR" altLang="en-US" sz="1200" b="1" dirty="0" err="1" smtClean="0">
                <a:latin typeface="+mn-ea"/>
              </a:rPr>
              <a:t>참여주체별</a:t>
            </a:r>
            <a:r>
              <a:rPr lang="ko-KR" altLang="en-US" sz="1200" b="1" dirty="0" smtClean="0">
                <a:latin typeface="+mn-ea"/>
              </a:rPr>
              <a:t> 역할</a:t>
            </a:r>
            <a:r>
              <a:rPr lang="en-US" altLang="ko-KR" sz="1200" b="1" dirty="0" smtClean="0">
                <a:latin typeface="+mn-ea"/>
              </a:rPr>
              <a:t>]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51" name="TextBox 50"/>
          <p:cNvSpPr txBox="1"/>
          <p:nvPr/>
        </p:nvSpPr>
        <p:spPr bwMode="auto">
          <a:xfrm>
            <a:off x="301746" y="137841"/>
            <a:ext cx="72558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spc="-150" dirty="0">
                <a:solidFill>
                  <a:srgbClr val="2E75B6"/>
                </a:solidFill>
                <a:latin typeface="+mn-ea"/>
              </a:rPr>
              <a:t>Ⅰ. </a:t>
            </a:r>
            <a:r>
              <a:rPr lang="ko-KR" altLang="en-US" sz="1200" b="1" spc="-150" dirty="0" smtClean="0">
                <a:solidFill>
                  <a:srgbClr val="2E75B6"/>
                </a:solidFill>
                <a:latin typeface="+mn-ea"/>
              </a:rPr>
              <a:t>시범사업</a:t>
            </a:r>
            <a:r>
              <a:rPr lang="en-US" altLang="ko-KR" sz="1100" b="1" spc="-150" dirty="0" smtClean="0">
                <a:solidFill>
                  <a:srgbClr val="2E75B6"/>
                </a:solidFill>
                <a:latin typeface="+mn-ea"/>
              </a:rPr>
              <a:t>(’21</a:t>
            </a:r>
            <a:r>
              <a:rPr lang="ko-KR" altLang="en-US" sz="1100" b="1" spc="-150" dirty="0" smtClean="0">
                <a:solidFill>
                  <a:srgbClr val="2E75B6"/>
                </a:solidFill>
                <a:latin typeface="+mn-ea"/>
              </a:rPr>
              <a:t>년</a:t>
            </a:r>
            <a:r>
              <a:rPr lang="en-US" altLang="ko-KR" sz="1100" b="1" spc="-150" dirty="0" smtClean="0">
                <a:solidFill>
                  <a:srgbClr val="2E75B6"/>
                </a:solidFill>
                <a:latin typeface="+mn-ea"/>
              </a:rPr>
              <a:t>)</a:t>
            </a:r>
            <a:r>
              <a:rPr lang="ko-KR" altLang="en-US" sz="1200" b="1" spc="-150" dirty="0" smtClean="0">
                <a:solidFill>
                  <a:srgbClr val="2E75B6"/>
                </a:solidFill>
                <a:latin typeface="+mn-ea"/>
              </a:rPr>
              <a:t> 개요</a:t>
            </a:r>
            <a:endParaRPr lang="ko-KR" altLang="en-US" sz="1200" b="1" spc="-150" dirty="0">
              <a:solidFill>
                <a:srgbClr val="2E75B6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9464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86600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b="1" smtClean="0">
                <a:latin typeface="+mn-ea"/>
              </a:rPr>
              <a:t>8</a:t>
            </a:fld>
            <a:endParaRPr lang="ko-KR" altLang="en-US" b="1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70329" y="555485"/>
            <a:ext cx="70627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독일 에너지효율 네트워크 사례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274380" y="434674"/>
            <a:ext cx="858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b="1" spc="-150" dirty="0" smtClean="0">
                <a:solidFill>
                  <a:srgbClr val="0080C8"/>
                </a:solidFill>
                <a:latin typeface="+mn-ea"/>
              </a:rPr>
              <a:t>03.</a:t>
            </a:r>
            <a:endParaRPr lang="ko-KR" altLang="en-US" sz="3200" b="1" spc="-150" dirty="0">
              <a:solidFill>
                <a:srgbClr val="0080C8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85653" y="1140260"/>
            <a:ext cx="4874868" cy="288032"/>
            <a:chOff x="385653" y="1229502"/>
            <a:chExt cx="4874868" cy="288032"/>
          </a:xfrm>
        </p:grpSpPr>
        <p:sp>
          <p:nvSpPr>
            <p:cNvPr id="11" name="직사각형 10"/>
            <p:cNvSpPr/>
            <p:nvPr/>
          </p:nvSpPr>
          <p:spPr>
            <a:xfrm>
              <a:off x="385653" y="1229502"/>
              <a:ext cx="4855818" cy="288032"/>
            </a:xfrm>
            <a:prstGeom prst="rect">
              <a:avLst/>
            </a:prstGeom>
            <a:gradFill flip="none" rotWithShape="1">
              <a:gsLst>
                <a:gs pos="0">
                  <a:srgbClr val="0097DA"/>
                </a:gs>
                <a:gs pos="71000">
                  <a:srgbClr val="034376"/>
                </a:gs>
                <a:gs pos="71000">
                  <a:srgbClr val="032849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23652" y="1275328"/>
              <a:ext cx="4836869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 </a:t>
              </a:r>
              <a:r>
                <a:rPr lang="en-US" altLang="ko-KR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1. </a:t>
              </a:r>
              <a:r>
                <a:rPr lang="ko-KR" altLang="en-US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독일 </a:t>
              </a:r>
              <a:r>
                <a:rPr lang="en-US" altLang="ko-KR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LEEN </a:t>
              </a:r>
              <a:r>
                <a:rPr lang="ko-KR" altLang="en-US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사례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(3/3</a:t>
              </a:r>
              <a:r>
                <a:rPr lang="en-US" altLang="ko-KR" sz="1100" dirty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)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 rot="16200000">
            <a:off x="4533637" y="-3167698"/>
            <a:ext cx="45719" cy="8345893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7832ECA-9569-4E9E-B2D0-CA8883C3BD2D}"/>
              </a:ext>
            </a:extLst>
          </p:cNvPr>
          <p:cNvSpPr/>
          <p:nvPr/>
        </p:nvSpPr>
        <p:spPr>
          <a:xfrm>
            <a:off x="383547" y="2209010"/>
            <a:ext cx="8345895" cy="4167076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16" name="모서리가 둥근 직사각형 35">
            <a:extLst>
              <a:ext uri="{FF2B5EF4-FFF2-40B4-BE49-F238E27FC236}">
                <a16:creationId xmlns:a16="http://schemas.microsoft.com/office/drawing/2014/main" id="{7AE61F66-574A-4A44-ADDB-2D28EDEEDA27}"/>
              </a:ext>
            </a:extLst>
          </p:cNvPr>
          <p:cNvSpPr/>
          <p:nvPr/>
        </p:nvSpPr>
        <p:spPr>
          <a:xfrm>
            <a:off x="383548" y="2072904"/>
            <a:ext cx="2415714" cy="287055"/>
          </a:xfrm>
          <a:prstGeom prst="roundRect">
            <a:avLst>
              <a:gd name="adj" fmla="val 50000"/>
            </a:avLst>
          </a:prstGeom>
          <a:solidFill>
            <a:srgbClr val="264B8F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독일 </a:t>
            </a:r>
            <a:r>
              <a:rPr lang="en-US" altLang="ko-KR" sz="1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LEEN </a:t>
            </a:r>
            <a:r>
              <a:rPr lang="ko-KR" altLang="en-US" sz="1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운영절차</a:t>
            </a:r>
            <a:endParaRPr lang="ko-KR" altLang="en-US" sz="12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C3DA13F-1E7A-4FD2-9F12-0655C53AECAC}"/>
              </a:ext>
            </a:extLst>
          </p:cNvPr>
          <p:cNvSpPr txBox="1"/>
          <p:nvPr/>
        </p:nvSpPr>
        <p:spPr>
          <a:xfrm>
            <a:off x="736460" y="2632383"/>
            <a:ext cx="1958038" cy="380157"/>
          </a:xfrm>
          <a:prstGeom prst="roundRect">
            <a:avLst>
              <a:gd name="adj" fmla="val 24246"/>
            </a:avLst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soft" dir="t">
              <a:rot lat="0" lon="0" rev="10800000"/>
            </a:lightRig>
          </a:scene3d>
          <a:sp3d/>
        </p:spPr>
        <p:txBody>
          <a:bodyPr vert="horz" lIns="91426" tIns="45712" rIns="91426" bIns="45712" rtlCol="0" anchor="ctr">
            <a:noAutofit/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ko-KR" sz="1200" b="1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1.</a:t>
            </a:r>
            <a:r>
              <a:rPr lang="ko-KR" altLang="en-US" sz="1200" b="1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 </a:t>
            </a:r>
            <a:r>
              <a:rPr lang="ko-KR" altLang="en-US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네트워크 설계</a:t>
            </a:r>
            <a:r>
              <a:rPr lang="en-US" altLang="ko-KR" sz="1200" b="1" spc="-100" dirty="0" smtClean="0">
                <a:latin typeface="+mn-ea"/>
              </a:rPr>
              <a:t>·</a:t>
            </a:r>
            <a:r>
              <a:rPr lang="ko-KR" altLang="en-US" sz="1200" b="1" spc="-100" dirty="0">
                <a:latin typeface="+mn-ea"/>
              </a:rPr>
              <a:t>구성</a:t>
            </a:r>
            <a:endParaRPr lang="ko-KR" altLang="en-US" sz="1200" b="1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ea"/>
              <a:cs typeface="Arial" pitchFamily="34" charset="0"/>
            </a:endParaRPr>
          </a:p>
        </p:txBody>
      </p:sp>
      <p:sp>
        <p:nvSpPr>
          <p:cNvPr id="51" name="TextBox 28">
            <a:extLst>
              <a:ext uri="{FF2B5EF4-FFF2-40B4-BE49-F238E27FC236}">
                <a16:creationId xmlns:a16="http://schemas.microsoft.com/office/drawing/2014/main" id="{49C0B246-0A9A-4FCE-9034-9DE53DDA8B02}"/>
              </a:ext>
            </a:extLst>
          </p:cNvPr>
          <p:cNvSpPr txBox="1"/>
          <p:nvPr/>
        </p:nvSpPr>
        <p:spPr>
          <a:xfrm>
            <a:off x="736460" y="3110708"/>
            <a:ext cx="2037437" cy="421334"/>
          </a:xfrm>
          <a:prstGeom prst="rect">
            <a:avLst/>
          </a:prstGeom>
          <a:noFill/>
        </p:spPr>
        <p:txBody>
          <a:bodyPr wrap="square" tIns="0" bIns="0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1200" spc="-100" dirty="0" smtClean="0">
                <a:latin typeface="+mn-ea"/>
              </a:rPr>
              <a:t>인근지역의 </a:t>
            </a:r>
            <a:r>
              <a:rPr lang="en-US" altLang="ko-KR" sz="1200" spc="-100" dirty="0">
                <a:latin typeface="+mn-ea"/>
              </a:rPr>
              <a:t>10~15</a:t>
            </a:r>
            <a:r>
              <a:rPr lang="ko-KR" altLang="en-US" sz="1200" spc="-100" dirty="0">
                <a:latin typeface="+mn-ea"/>
              </a:rPr>
              <a:t>개 기업을 하나의 네트워크로 구성</a:t>
            </a:r>
            <a:endParaRPr lang="en-US" altLang="ko-KR" sz="1200" spc="-100" dirty="0">
              <a:latin typeface="+mn-ea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C3DA13F-1E7A-4FD2-9F12-0655C53AECAC}"/>
              </a:ext>
            </a:extLst>
          </p:cNvPr>
          <p:cNvSpPr txBox="1"/>
          <p:nvPr/>
        </p:nvSpPr>
        <p:spPr>
          <a:xfrm>
            <a:off x="3476572" y="2641608"/>
            <a:ext cx="1958038" cy="380157"/>
          </a:xfrm>
          <a:prstGeom prst="roundRect">
            <a:avLst>
              <a:gd name="adj" fmla="val 24246"/>
            </a:avLst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soft" dir="t">
              <a:rot lat="0" lon="0" rev="10800000"/>
            </a:lightRig>
          </a:scene3d>
          <a:sp3d/>
        </p:spPr>
        <p:txBody>
          <a:bodyPr vert="horz" lIns="91426" tIns="45712" rIns="91426" bIns="45712" rtlCol="0" anchor="ctr">
            <a:noAutofit/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ko-KR" sz="1200" b="1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.</a:t>
            </a:r>
            <a:r>
              <a:rPr lang="ko-KR" altLang="en-US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 </a:t>
            </a:r>
            <a:r>
              <a:rPr lang="ko-KR" altLang="en-US" sz="1200" b="1" spc="-100" dirty="0">
                <a:latin typeface="+mn-ea"/>
              </a:rPr>
              <a:t>에너지 진단</a:t>
            </a:r>
            <a:endParaRPr lang="ko-KR" altLang="en-US" sz="1200" b="1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ea"/>
              <a:cs typeface="Arial" pitchFamily="34" charset="0"/>
            </a:endParaRPr>
          </a:p>
        </p:txBody>
      </p:sp>
      <p:sp>
        <p:nvSpPr>
          <p:cNvPr id="54" name="TextBox 28">
            <a:extLst>
              <a:ext uri="{FF2B5EF4-FFF2-40B4-BE49-F238E27FC236}">
                <a16:creationId xmlns:a16="http://schemas.microsoft.com/office/drawing/2014/main" id="{49C0B246-0A9A-4FCE-9034-9DE53DDA8B02}"/>
              </a:ext>
            </a:extLst>
          </p:cNvPr>
          <p:cNvSpPr txBox="1"/>
          <p:nvPr/>
        </p:nvSpPr>
        <p:spPr>
          <a:xfrm>
            <a:off x="3434407" y="3092270"/>
            <a:ext cx="2244174" cy="443198"/>
          </a:xfrm>
          <a:prstGeom prst="rect">
            <a:avLst/>
          </a:prstGeom>
          <a:noFill/>
        </p:spPr>
        <p:txBody>
          <a:bodyPr wrap="square" tIns="0" bIns="0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1200" spc="-100" dirty="0" smtClean="0">
                <a:latin typeface="+mn-ea"/>
              </a:rPr>
              <a:t>에너지진단 실시 및</a:t>
            </a:r>
            <a:r>
              <a:rPr lang="en-US" altLang="ko-KR" sz="1200" spc="-100" dirty="0" smtClean="0">
                <a:latin typeface="+mn-ea"/>
              </a:rPr>
              <a:t> </a:t>
            </a:r>
            <a:r>
              <a:rPr lang="ko-KR" altLang="en-US" sz="1200" spc="-100" dirty="0" smtClean="0">
                <a:latin typeface="+mn-ea"/>
              </a:rPr>
              <a:t>에너지절약 </a:t>
            </a:r>
            <a:r>
              <a:rPr lang="ko-KR" altLang="en-US" sz="1200" spc="-100" dirty="0">
                <a:latin typeface="+mn-ea"/>
              </a:rPr>
              <a:t>대책 </a:t>
            </a:r>
            <a:r>
              <a:rPr lang="ko-KR" altLang="en-US" sz="1200" spc="-100" dirty="0" smtClean="0">
                <a:latin typeface="+mn-ea"/>
              </a:rPr>
              <a:t>실시계획 </a:t>
            </a:r>
            <a:r>
              <a:rPr lang="ko-KR" altLang="en-US" sz="1200" spc="-100" dirty="0">
                <a:latin typeface="+mn-ea"/>
              </a:rPr>
              <a:t>작성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C3DA13F-1E7A-4FD2-9F12-0655C53AECAC}"/>
              </a:ext>
            </a:extLst>
          </p:cNvPr>
          <p:cNvSpPr txBox="1"/>
          <p:nvPr/>
        </p:nvSpPr>
        <p:spPr>
          <a:xfrm>
            <a:off x="6243356" y="2632383"/>
            <a:ext cx="1958038" cy="380157"/>
          </a:xfrm>
          <a:prstGeom prst="roundRect">
            <a:avLst>
              <a:gd name="adj" fmla="val 24246"/>
            </a:avLst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soft" dir="t">
              <a:rot lat="0" lon="0" rev="10800000"/>
            </a:lightRig>
          </a:scene3d>
          <a:sp3d/>
        </p:spPr>
        <p:txBody>
          <a:bodyPr vert="horz" lIns="91426" tIns="45712" rIns="91426" bIns="45712" rtlCol="0" anchor="ctr">
            <a:noAutofit/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ko-KR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목표설정</a:t>
            </a:r>
            <a:endParaRPr lang="ko-KR" altLang="en-US" sz="1200" b="1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ea"/>
              <a:cs typeface="Arial" pitchFamily="34" charset="0"/>
            </a:endParaRPr>
          </a:p>
        </p:txBody>
      </p:sp>
      <p:sp>
        <p:nvSpPr>
          <p:cNvPr id="62" name="TextBox 28">
            <a:extLst>
              <a:ext uri="{FF2B5EF4-FFF2-40B4-BE49-F238E27FC236}">
                <a16:creationId xmlns:a16="http://schemas.microsoft.com/office/drawing/2014/main" id="{49C0B246-0A9A-4FCE-9034-9DE53DDA8B02}"/>
              </a:ext>
            </a:extLst>
          </p:cNvPr>
          <p:cNvSpPr txBox="1"/>
          <p:nvPr/>
        </p:nvSpPr>
        <p:spPr>
          <a:xfrm>
            <a:off x="6115443" y="3110172"/>
            <a:ext cx="2294587" cy="443198"/>
          </a:xfrm>
          <a:prstGeom prst="rect">
            <a:avLst/>
          </a:prstGeom>
          <a:noFill/>
        </p:spPr>
        <p:txBody>
          <a:bodyPr wrap="square" tIns="0" bIns="0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1200" spc="-100" dirty="0" smtClean="0">
                <a:latin typeface="+mn-ea"/>
              </a:rPr>
              <a:t>목표 </a:t>
            </a:r>
            <a:r>
              <a:rPr lang="ko-KR" altLang="en-US" sz="1200" spc="-100" dirty="0">
                <a:latin typeface="+mn-ea"/>
              </a:rPr>
              <a:t>달성 </a:t>
            </a:r>
            <a:r>
              <a:rPr lang="ko-KR" altLang="en-US" sz="1200" spc="-100" dirty="0" smtClean="0">
                <a:latin typeface="+mn-ea"/>
              </a:rPr>
              <a:t>기간</a:t>
            </a:r>
            <a:r>
              <a:rPr lang="en-US" altLang="ko-KR" sz="1200" spc="-100" dirty="0" smtClean="0">
                <a:latin typeface="+mn-ea"/>
              </a:rPr>
              <a:t>(2~4</a:t>
            </a:r>
            <a:r>
              <a:rPr lang="ko-KR" altLang="en-US" sz="1200" spc="-100" dirty="0" smtClean="0">
                <a:latin typeface="+mn-ea"/>
              </a:rPr>
              <a:t>년</a:t>
            </a:r>
            <a:r>
              <a:rPr lang="en-US" altLang="ko-KR" sz="1200" spc="-100" dirty="0" smtClean="0">
                <a:latin typeface="+mn-ea"/>
              </a:rPr>
              <a:t>)</a:t>
            </a:r>
            <a:r>
              <a:rPr lang="ko-KR" altLang="en-US" sz="1200" spc="-100" dirty="0" smtClean="0">
                <a:latin typeface="+mn-ea"/>
              </a:rPr>
              <a:t>에 맞춰 에너지절감 목표 설정</a:t>
            </a:r>
            <a:endParaRPr lang="ko-KR" altLang="en-US" sz="1200" spc="-100" dirty="0">
              <a:latin typeface="+mn-ea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0C3DA13F-1E7A-4FD2-9F12-0655C53AECAC}"/>
              </a:ext>
            </a:extLst>
          </p:cNvPr>
          <p:cNvSpPr txBox="1"/>
          <p:nvPr/>
        </p:nvSpPr>
        <p:spPr>
          <a:xfrm>
            <a:off x="5016234" y="3850959"/>
            <a:ext cx="1958038" cy="380157"/>
          </a:xfrm>
          <a:prstGeom prst="roundRect">
            <a:avLst>
              <a:gd name="adj" fmla="val 24246"/>
            </a:avLst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soft" dir="t">
              <a:rot lat="0" lon="0" rev="10800000"/>
            </a:lightRig>
          </a:scene3d>
          <a:sp3d/>
        </p:spPr>
        <p:txBody>
          <a:bodyPr vert="horz" lIns="91426" tIns="45712" rIns="91426" bIns="45712" rtlCol="0" anchor="ctr">
            <a:noAutofit/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ko-KR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4. </a:t>
            </a:r>
            <a:r>
              <a:rPr lang="ko-KR" altLang="en-US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주기적 미팅</a:t>
            </a:r>
            <a:endParaRPr lang="ko-KR" altLang="en-US" sz="1200" b="1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ea"/>
              <a:cs typeface="Arial" pitchFamily="34" charset="0"/>
            </a:endParaRPr>
          </a:p>
        </p:txBody>
      </p:sp>
      <p:sp>
        <p:nvSpPr>
          <p:cNvPr id="65" name="TextBox 28">
            <a:extLst>
              <a:ext uri="{FF2B5EF4-FFF2-40B4-BE49-F238E27FC236}">
                <a16:creationId xmlns:a16="http://schemas.microsoft.com/office/drawing/2014/main" id="{49C0B246-0A9A-4FCE-9034-9DE53DDA8B02}"/>
              </a:ext>
            </a:extLst>
          </p:cNvPr>
          <p:cNvSpPr txBox="1"/>
          <p:nvPr/>
        </p:nvSpPr>
        <p:spPr>
          <a:xfrm>
            <a:off x="5073137" y="4336899"/>
            <a:ext cx="2583653" cy="221599"/>
          </a:xfrm>
          <a:prstGeom prst="rect">
            <a:avLst/>
          </a:prstGeom>
          <a:noFill/>
        </p:spPr>
        <p:txBody>
          <a:bodyPr wrap="square" tIns="0" bIns="0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1200" spc="-150" dirty="0" smtClean="0">
                <a:latin typeface="+mn-ea"/>
              </a:rPr>
              <a:t>연 </a:t>
            </a:r>
            <a:r>
              <a:rPr lang="en-US" altLang="ko-KR" sz="1200" spc="-150" dirty="0">
                <a:latin typeface="+mn-ea"/>
              </a:rPr>
              <a:t>3~4</a:t>
            </a:r>
            <a:r>
              <a:rPr lang="ko-KR" altLang="en-US" sz="1200" spc="-150" dirty="0" smtClean="0">
                <a:latin typeface="+mn-ea"/>
              </a:rPr>
              <a:t>회의 정기회의 실시</a:t>
            </a:r>
            <a:endParaRPr lang="en-US" altLang="ko-KR" sz="1200" b="1" spc="-150" dirty="0">
              <a:latin typeface="+mn-ea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C3DA13F-1E7A-4FD2-9F12-0655C53AECAC}"/>
              </a:ext>
            </a:extLst>
          </p:cNvPr>
          <p:cNvSpPr txBox="1"/>
          <p:nvPr/>
        </p:nvSpPr>
        <p:spPr>
          <a:xfrm>
            <a:off x="2202232" y="3850960"/>
            <a:ext cx="1958038" cy="380157"/>
          </a:xfrm>
          <a:prstGeom prst="roundRect">
            <a:avLst>
              <a:gd name="adj" fmla="val 24246"/>
            </a:avLst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soft" dir="t">
              <a:rot lat="0" lon="0" rev="10800000"/>
            </a:lightRig>
          </a:scene3d>
          <a:sp3d/>
        </p:spPr>
        <p:txBody>
          <a:bodyPr vert="horz" lIns="91426" tIns="45712" rIns="91426" bIns="45712" rtlCol="0" anchor="ctr">
            <a:noAutofit/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ko-KR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5. </a:t>
            </a:r>
            <a:r>
              <a:rPr lang="ko-KR" altLang="en-US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에너지효율화</a:t>
            </a:r>
            <a:endParaRPr lang="ko-KR" altLang="en-US" sz="1200" b="1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ea"/>
              <a:cs typeface="Arial" pitchFamily="34" charset="0"/>
            </a:endParaRPr>
          </a:p>
        </p:txBody>
      </p:sp>
      <p:sp>
        <p:nvSpPr>
          <p:cNvPr id="76" name="TextBox 28">
            <a:extLst>
              <a:ext uri="{FF2B5EF4-FFF2-40B4-BE49-F238E27FC236}">
                <a16:creationId xmlns:a16="http://schemas.microsoft.com/office/drawing/2014/main" id="{49C0B246-0A9A-4FCE-9034-9DE53DDA8B02}"/>
              </a:ext>
            </a:extLst>
          </p:cNvPr>
          <p:cNvSpPr txBox="1"/>
          <p:nvPr/>
        </p:nvSpPr>
        <p:spPr>
          <a:xfrm>
            <a:off x="2225749" y="4320841"/>
            <a:ext cx="2054951" cy="443198"/>
          </a:xfrm>
          <a:prstGeom prst="rect">
            <a:avLst/>
          </a:prstGeom>
          <a:noFill/>
        </p:spPr>
        <p:txBody>
          <a:bodyPr wrap="square" tIns="0" bIns="0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1200" spc="-100" dirty="0" smtClean="0">
                <a:latin typeface="+mn-ea"/>
              </a:rPr>
              <a:t>설비교체에 초점을 맞추어 </a:t>
            </a:r>
            <a:r>
              <a:rPr lang="ko-KR" altLang="en-US" sz="1200" spc="-100" dirty="0">
                <a:latin typeface="+mn-ea"/>
              </a:rPr>
              <a:t>에너지효율화 투자 진행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C3DA13F-1E7A-4FD2-9F12-0655C53AECAC}"/>
              </a:ext>
            </a:extLst>
          </p:cNvPr>
          <p:cNvSpPr txBox="1"/>
          <p:nvPr/>
        </p:nvSpPr>
        <p:spPr>
          <a:xfrm>
            <a:off x="2247590" y="5086419"/>
            <a:ext cx="1958038" cy="380157"/>
          </a:xfrm>
          <a:prstGeom prst="roundRect">
            <a:avLst>
              <a:gd name="adj" fmla="val 24246"/>
            </a:avLst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soft" dir="t">
              <a:rot lat="0" lon="0" rev="10800000"/>
            </a:lightRig>
          </a:scene3d>
          <a:sp3d/>
        </p:spPr>
        <p:txBody>
          <a:bodyPr vert="horz" lIns="91426" tIns="45712" rIns="91426" bIns="45712" rtlCol="0" anchor="ctr">
            <a:noAutofit/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ko-KR" sz="1200" b="1" dirty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6</a:t>
            </a:r>
            <a:r>
              <a:rPr lang="en-US" altLang="ko-KR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모니터링</a:t>
            </a:r>
            <a:endParaRPr lang="ko-KR" altLang="en-US" sz="1200" b="1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ea"/>
              <a:cs typeface="Arial" pitchFamily="34" charset="0"/>
            </a:endParaRPr>
          </a:p>
        </p:txBody>
      </p:sp>
      <p:sp>
        <p:nvSpPr>
          <p:cNvPr id="91" name="TextBox 28">
            <a:extLst>
              <a:ext uri="{FF2B5EF4-FFF2-40B4-BE49-F238E27FC236}">
                <a16:creationId xmlns:a16="http://schemas.microsoft.com/office/drawing/2014/main" id="{49C0B246-0A9A-4FCE-9034-9DE53DDA8B02}"/>
              </a:ext>
            </a:extLst>
          </p:cNvPr>
          <p:cNvSpPr txBox="1"/>
          <p:nvPr/>
        </p:nvSpPr>
        <p:spPr>
          <a:xfrm>
            <a:off x="2151326" y="5581529"/>
            <a:ext cx="2583653" cy="221599"/>
          </a:xfrm>
          <a:prstGeom prst="rect">
            <a:avLst/>
          </a:prstGeom>
          <a:noFill/>
        </p:spPr>
        <p:txBody>
          <a:bodyPr wrap="square" tIns="0" bIns="0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1200" spc="-100" dirty="0" smtClean="0">
                <a:latin typeface="+mn-ea"/>
              </a:rPr>
              <a:t>매년</a:t>
            </a:r>
            <a:r>
              <a:rPr lang="en-US" altLang="ko-KR" sz="1200" spc="-100" dirty="0" smtClean="0">
                <a:latin typeface="+mn-ea"/>
              </a:rPr>
              <a:t> </a:t>
            </a:r>
            <a:r>
              <a:rPr lang="ko-KR" altLang="en-US" sz="1200" spc="-100" dirty="0" smtClean="0">
                <a:latin typeface="+mn-ea"/>
              </a:rPr>
              <a:t>목표달성 상황 </a:t>
            </a:r>
            <a:r>
              <a:rPr lang="ko-KR" altLang="en-US" sz="1200" spc="-100" dirty="0">
                <a:latin typeface="+mn-ea"/>
              </a:rPr>
              <a:t>모니터링</a:t>
            </a:r>
            <a:endParaRPr lang="en-US" altLang="ko-KR" sz="1200" spc="-100" dirty="0">
              <a:latin typeface="+mn-ea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0C3DA13F-1E7A-4FD2-9F12-0655C53AECAC}"/>
              </a:ext>
            </a:extLst>
          </p:cNvPr>
          <p:cNvSpPr txBox="1"/>
          <p:nvPr/>
        </p:nvSpPr>
        <p:spPr>
          <a:xfrm>
            <a:off x="5016234" y="5086419"/>
            <a:ext cx="1958039" cy="380157"/>
          </a:xfrm>
          <a:prstGeom prst="roundRect">
            <a:avLst>
              <a:gd name="adj" fmla="val 24246"/>
            </a:avLst>
          </a:prstGeom>
          <a:solidFill>
            <a:schemeClr val="bg1"/>
          </a:solidFill>
          <a:ln w="19050">
            <a:solidFill>
              <a:schemeClr val="accent5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soft" dir="t">
              <a:rot lat="0" lon="0" rev="10800000"/>
            </a:lightRig>
          </a:scene3d>
          <a:sp3d/>
        </p:spPr>
        <p:txBody>
          <a:bodyPr vert="horz" lIns="91426" tIns="45712" rIns="91426" bIns="45712" rtlCol="0" anchor="ctr">
            <a:noAutofit/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US" altLang="ko-KR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7. </a:t>
            </a:r>
            <a:r>
              <a:rPr lang="ko-KR" altLang="en-US" sz="1200" b="1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ea"/>
                <a:cs typeface="Arial" pitchFamily="34" charset="0"/>
              </a:rPr>
              <a:t>결과평가 및 종료</a:t>
            </a:r>
            <a:endParaRPr lang="ko-KR" altLang="en-US" sz="1200" b="1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ea"/>
              <a:cs typeface="Arial" pitchFamily="34" charset="0"/>
            </a:endParaRPr>
          </a:p>
        </p:txBody>
      </p:sp>
      <p:sp>
        <p:nvSpPr>
          <p:cNvPr id="93" name="TextBox 28">
            <a:extLst>
              <a:ext uri="{FF2B5EF4-FFF2-40B4-BE49-F238E27FC236}">
                <a16:creationId xmlns:a16="http://schemas.microsoft.com/office/drawing/2014/main" id="{49C0B246-0A9A-4FCE-9034-9DE53DDA8B02}"/>
              </a:ext>
            </a:extLst>
          </p:cNvPr>
          <p:cNvSpPr txBox="1"/>
          <p:nvPr/>
        </p:nvSpPr>
        <p:spPr>
          <a:xfrm>
            <a:off x="4948846" y="5551299"/>
            <a:ext cx="2219946" cy="443198"/>
          </a:xfrm>
          <a:prstGeom prst="rect">
            <a:avLst/>
          </a:prstGeom>
          <a:noFill/>
        </p:spPr>
        <p:txBody>
          <a:bodyPr wrap="square" tIns="0" bIns="0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ko-KR" altLang="en-US" sz="1200" spc="-100" dirty="0">
                <a:latin typeface="+mn-ea"/>
              </a:rPr>
              <a:t>종료 시 목표달성을 </a:t>
            </a:r>
            <a:r>
              <a:rPr lang="ko-KR" altLang="en-US" sz="1200" spc="-100" dirty="0" smtClean="0">
                <a:latin typeface="+mn-ea"/>
              </a:rPr>
              <a:t>평가 및 다음 라운드 지속여부 논의</a:t>
            </a:r>
            <a:endParaRPr lang="ko-KR" altLang="en-US" sz="1200" spc="-100" dirty="0">
              <a:latin typeface="+mn-ea"/>
            </a:endParaRPr>
          </a:p>
        </p:txBody>
      </p:sp>
      <p:cxnSp>
        <p:nvCxnSpPr>
          <p:cNvPr id="94" name="직선 연결선 93"/>
          <p:cNvCxnSpPr/>
          <p:nvPr/>
        </p:nvCxnSpPr>
        <p:spPr>
          <a:xfrm>
            <a:off x="5531432" y="2837592"/>
            <a:ext cx="615101" cy="1340"/>
          </a:xfrm>
          <a:prstGeom prst="line">
            <a:avLst/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2791320" y="2829781"/>
            <a:ext cx="615101" cy="1340"/>
          </a:xfrm>
          <a:prstGeom prst="line">
            <a:avLst/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4280701" y="4049802"/>
            <a:ext cx="615101" cy="1340"/>
          </a:xfrm>
          <a:prstGeom prst="line">
            <a:avLst/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4303380" y="5267828"/>
            <a:ext cx="615101" cy="1340"/>
          </a:xfrm>
          <a:prstGeom prst="line">
            <a:avLst/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254774" y="2874208"/>
            <a:ext cx="358980" cy="0"/>
          </a:xfrm>
          <a:prstGeom prst="line">
            <a:avLst/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8611467" y="2874208"/>
            <a:ext cx="4573" cy="1188000"/>
          </a:xfrm>
          <a:prstGeom prst="line">
            <a:avLst/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0" name="직선 연결선 99"/>
          <p:cNvCxnSpPr/>
          <p:nvPr/>
        </p:nvCxnSpPr>
        <p:spPr>
          <a:xfrm>
            <a:off x="7033104" y="4041093"/>
            <a:ext cx="1578363" cy="18772"/>
          </a:xfrm>
          <a:prstGeom prst="line">
            <a:avLst/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2" name="직선 연결선 101"/>
          <p:cNvCxnSpPr/>
          <p:nvPr/>
        </p:nvCxnSpPr>
        <p:spPr>
          <a:xfrm>
            <a:off x="1804668" y="4059865"/>
            <a:ext cx="4573" cy="1223347"/>
          </a:xfrm>
          <a:prstGeom prst="line">
            <a:avLst/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4" name="직선 연결선 103"/>
          <p:cNvCxnSpPr/>
          <p:nvPr/>
        </p:nvCxnSpPr>
        <p:spPr>
          <a:xfrm>
            <a:off x="1804668" y="4051142"/>
            <a:ext cx="331417" cy="0"/>
          </a:xfrm>
          <a:prstGeom prst="line">
            <a:avLst/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5" name="직선 연결선 104"/>
          <p:cNvCxnSpPr/>
          <p:nvPr/>
        </p:nvCxnSpPr>
        <p:spPr>
          <a:xfrm>
            <a:off x="1804668" y="5283212"/>
            <a:ext cx="331417" cy="0"/>
          </a:xfrm>
          <a:prstGeom prst="line">
            <a:avLst/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부제목 4">
            <a:extLst>
              <a:ext uri="{FF2B5EF4-FFF2-40B4-BE49-F238E27FC236}">
                <a16:creationId xmlns:a16="http://schemas.microsoft.com/office/drawing/2014/main" id="{7B3A0001-AFCE-45C5-9106-943D9A11A74D}"/>
              </a:ext>
            </a:extLst>
          </p:cNvPr>
          <p:cNvSpPr txBox="1">
            <a:spLocks/>
          </p:cNvSpPr>
          <p:nvPr/>
        </p:nvSpPr>
        <p:spPr>
          <a:xfrm>
            <a:off x="383549" y="1504482"/>
            <a:ext cx="8345894" cy="474647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marL="263525" indent="-263525">
              <a:lnSpc>
                <a:spcPct val="120000"/>
              </a:lnSpc>
              <a:buClr>
                <a:srgbClr val="0082BC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네트워크 운영은 네트워크를 조직하고 관리하는 네트워크 관리자</a:t>
            </a:r>
            <a:r>
              <a:rPr lang="en-US" altLang="ko-KR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연간 </a:t>
            </a:r>
            <a:r>
              <a:rPr lang="en-US" altLang="ko-KR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3~4</a:t>
            </a:r>
            <a:r>
              <a:rPr lang="ko-KR" altLang="en-US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회 정도 회의를 </a:t>
            </a:r>
            <a:r>
              <a:rPr lang="ko-KR" altLang="en-US" sz="1300" b="1" spc="2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주관하는 미팅 </a:t>
            </a:r>
            <a:r>
              <a:rPr lang="ko-KR" altLang="en-US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관리자</a:t>
            </a:r>
            <a:r>
              <a:rPr lang="en-US" altLang="ko-KR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spc="20" dirty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진단과 기술을 제공하는 에너지 컨설턴트 및 참여기업으로 구성하여 운영됨</a:t>
            </a:r>
            <a:endParaRPr lang="en-US" altLang="ko-KR" sz="1300" b="1" spc="20" dirty="0">
              <a:solidFill>
                <a:srgbClr val="134C77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39" name="TextBox 38"/>
          <p:cNvSpPr txBox="1"/>
          <p:nvPr/>
        </p:nvSpPr>
        <p:spPr bwMode="auto">
          <a:xfrm>
            <a:off x="301746" y="137841"/>
            <a:ext cx="72558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1200" b="1" spc="-150" dirty="0">
                <a:solidFill>
                  <a:srgbClr val="2E75B6"/>
                </a:solidFill>
                <a:latin typeface="+mn-ea"/>
              </a:rPr>
              <a:t>Ⅰ. </a:t>
            </a:r>
            <a:r>
              <a:rPr lang="ko-KR" altLang="en-US" sz="1200" b="1" spc="-150" dirty="0" smtClean="0">
                <a:solidFill>
                  <a:srgbClr val="2E75B6"/>
                </a:solidFill>
                <a:latin typeface="+mn-ea"/>
              </a:rPr>
              <a:t>시범사업</a:t>
            </a:r>
            <a:r>
              <a:rPr lang="en-US" altLang="ko-KR" sz="1100" b="1" spc="-150" dirty="0" smtClean="0">
                <a:solidFill>
                  <a:srgbClr val="2E75B6"/>
                </a:solidFill>
                <a:latin typeface="+mn-ea"/>
              </a:rPr>
              <a:t>(’21</a:t>
            </a:r>
            <a:r>
              <a:rPr lang="ko-KR" altLang="en-US" sz="1100" b="1" spc="-150" dirty="0" smtClean="0">
                <a:solidFill>
                  <a:srgbClr val="2E75B6"/>
                </a:solidFill>
                <a:latin typeface="+mn-ea"/>
              </a:rPr>
              <a:t>년</a:t>
            </a:r>
            <a:r>
              <a:rPr lang="en-US" altLang="ko-KR" sz="1100" b="1" spc="-150" dirty="0" smtClean="0">
                <a:solidFill>
                  <a:srgbClr val="2E75B6"/>
                </a:solidFill>
                <a:latin typeface="+mn-ea"/>
              </a:rPr>
              <a:t>)</a:t>
            </a:r>
            <a:r>
              <a:rPr lang="ko-KR" altLang="en-US" sz="1200" b="1" spc="-150" dirty="0" smtClean="0">
                <a:solidFill>
                  <a:srgbClr val="2E75B6"/>
                </a:solidFill>
                <a:latin typeface="+mn-ea"/>
              </a:rPr>
              <a:t> 개요</a:t>
            </a:r>
            <a:endParaRPr lang="ko-KR" altLang="en-US" sz="1200" b="1" spc="-150" dirty="0">
              <a:solidFill>
                <a:srgbClr val="2E75B6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3476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28">
            <a:extLst>
              <a:ext uri="{FF2B5EF4-FFF2-40B4-BE49-F238E27FC236}">
                <a16:creationId xmlns:a16="http://schemas.microsoft.com/office/drawing/2014/main" id="{66FF6100-6038-492E-A86B-10484F62A72F}"/>
              </a:ext>
            </a:extLst>
          </p:cNvPr>
          <p:cNvSpPr/>
          <p:nvPr/>
        </p:nvSpPr>
        <p:spPr>
          <a:xfrm flipH="1">
            <a:off x="486247" y="0"/>
            <a:ext cx="2913384" cy="3509055"/>
          </a:xfrm>
          <a:prstGeom prst="parallelogram">
            <a:avLst>
              <a:gd name="adj" fmla="val 86487"/>
            </a:avLst>
          </a:prstGeom>
          <a:solidFill>
            <a:srgbClr val="0077C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arallelogram 29">
            <a:extLst>
              <a:ext uri="{FF2B5EF4-FFF2-40B4-BE49-F238E27FC236}">
                <a16:creationId xmlns:a16="http://schemas.microsoft.com/office/drawing/2014/main" id="{CE8963EF-7480-4624-8F2E-F4E69589E2B7}"/>
              </a:ext>
            </a:extLst>
          </p:cNvPr>
          <p:cNvSpPr/>
          <p:nvPr/>
        </p:nvSpPr>
        <p:spPr>
          <a:xfrm flipH="1">
            <a:off x="875114" y="0"/>
            <a:ext cx="2913384" cy="3509055"/>
          </a:xfrm>
          <a:prstGeom prst="parallelogram">
            <a:avLst>
              <a:gd name="adj" fmla="val 86487"/>
            </a:avLst>
          </a:prstGeom>
          <a:solidFill>
            <a:srgbClr val="333F5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E3B8E16A-24ED-473B-9644-0E2294B4B5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90" b="27219"/>
          <a:stretch/>
        </p:blipFill>
        <p:spPr>
          <a:xfrm>
            <a:off x="-14514" y="3559236"/>
            <a:ext cx="5965377" cy="3298764"/>
          </a:xfrm>
          <a:custGeom>
            <a:avLst/>
            <a:gdLst>
              <a:gd name="connsiteX0" fmla="*/ 6573549 w 6706775"/>
              <a:gd name="connsiteY0" fmla="*/ 0 h 3233451"/>
              <a:gd name="connsiteX1" fmla="*/ 6706775 w 6706775"/>
              <a:gd name="connsiteY1" fmla="*/ 0 h 3233451"/>
              <a:gd name="connsiteX2" fmla="*/ 6706775 w 6706775"/>
              <a:gd name="connsiteY2" fmla="*/ 19050 h 3233451"/>
              <a:gd name="connsiteX3" fmla="*/ 0 w 6706775"/>
              <a:gd name="connsiteY3" fmla="*/ 0 h 3233451"/>
              <a:gd name="connsiteX4" fmla="*/ 4405665 w 6706775"/>
              <a:gd name="connsiteY4" fmla="*/ 0 h 3233451"/>
              <a:gd name="connsiteX5" fmla="*/ 6706775 w 6706775"/>
              <a:gd name="connsiteY5" fmla="*/ 3213408 h 3233451"/>
              <a:gd name="connsiteX6" fmla="*/ 6706775 w 6706775"/>
              <a:gd name="connsiteY6" fmla="*/ 3233451 h 3233451"/>
              <a:gd name="connsiteX7" fmla="*/ 0 w 6706775"/>
              <a:gd name="connsiteY7" fmla="*/ 3233451 h 3233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06775" h="3233451">
                <a:moveTo>
                  <a:pt x="6573549" y="0"/>
                </a:moveTo>
                <a:lnTo>
                  <a:pt x="6706775" y="0"/>
                </a:lnTo>
                <a:lnTo>
                  <a:pt x="6706775" y="19050"/>
                </a:lnTo>
                <a:close/>
                <a:moveTo>
                  <a:pt x="0" y="0"/>
                </a:moveTo>
                <a:lnTo>
                  <a:pt x="4405665" y="0"/>
                </a:lnTo>
                <a:lnTo>
                  <a:pt x="6706775" y="3213408"/>
                </a:lnTo>
                <a:lnTo>
                  <a:pt x="6706775" y="3233451"/>
                </a:lnTo>
                <a:lnTo>
                  <a:pt x="0" y="3233451"/>
                </a:lnTo>
                <a:close/>
              </a:path>
            </a:pathLst>
          </a:custGeom>
        </p:spPr>
      </p:pic>
      <p:sp>
        <p:nvSpPr>
          <p:cNvPr id="65" name="TextBox 64"/>
          <p:cNvSpPr txBox="1"/>
          <p:nvPr/>
        </p:nvSpPr>
        <p:spPr>
          <a:xfrm>
            <a:off x="4410142" y="2802421"/>
            <a:ext cx="3788737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65113" indent="-265113">
              <a:lnSpc>
                <a:spcPct val="150000"/>
              </a:lnSpc>
              <a:buAutoNum type="arabicPeriod"/>
            </a:pPr>
            <a:r>
              <a:rPr lang="ko-KR" altLang="en-US" sz="1600" b="1" dirty="0" smtClean="0">
                <a:latin typeface="+mn-ea"/>
              </a:rPr>
              <a:t>시범사업</a:t>
            </a:r>
            <a:r>
              <a:rPr lang="en-US" altLang="ko-KR" sz="1400" b="1" dirty="0" smtClean="0">
                <a:latin typeface="+mn-ea"/>
              </a:rPr>
              <a:t>(‘21</a:t>
            </a:r>
            <a:r>
              <a:rPr lang="ko-KR" altLang="en-US" sz="1400" b="1" dirty="0" smtClean="0">
                <a:latin typeface="+mn-ea"/>
              </a:rPr>
              <a:t>년</a:t>
            </a:r>
            <a:r>
              <a:rPr lang="en-US" altLang="ko-KR" sz="1400" b="1" dirty="0" smtClean="0">
                <a:latin typeface="+mn-ea"/>
              </a:rPr>
              <a:t>)</a:t>
            </a:r>
            <a:r>
              <a:rPr lang="ko-KR" altLang="en-US" sz="1600" b="1" dirty="0" smtClean="0">
                <a:latin typeface="+mn-ea"/>
              </a:rPr>
              <a:t> 개요</a:t>
            </a:r>
            <a:endParaRPr lang="en-US" altLang="ko-KR" sz="1600" b="1" dirty="0" smtClean="0">
              <a:latin typeface="+mn-ea"/>
            </a:endParaRPr>
          </a:p>
          <a:p>
            <a:pPr marL="265113" indent="-265113">
              <a:lnSpc>
                <a:spcPct val="150000"/>
              </a:lnSpc>
              <a:buAutoNum type="arabicPeriod"/>
            </a:pPr>
            <a:r>
              <a:rPr lang="ko-KR" altLang="en-US" sz="1600" b="1" dirty="0" smtClean="0">
                <a:latin typeface="+mn-ea"/>
              </a:rPr>
              <a:t>운영체계 및 </a:t>
            </a:r>
            <a:r>
              <a:rPr lang="ko-KR" altLang="en-US" sz="1600" b="1" dirty="0" err="1" smtClean="0">
                <a:latin typeface="+mn-ea"/>
              </a:rPr>
              <a:t>참여주체별</a:t>
            </a:r>
            <a:r>
              <a:rPr lang="ko-KR" altLang="en-US" sz="1600" b="1" dirty="0" smtClean="0">
                <a:latin typeface="+mn-ea"/>
              </a:rPr>
              <a:t> 역할</a:t>
            </a:r>
            <a:endParaRPr lang="en-US" altLang="ko-KR" sz="1600" b="1" dirty="0" smtClean="0">
              <a:latin typeface="+mn-ea"/>
            </a:endParaRPr>
          </a:p>
          <a:p>
            <a:pPr marL="265113" indent="-265113">
              <a:lnSpc>
                <a:spcPct val="150000"/>
              </a:lnSpc>
              <a:buAutoNum type="arabicPeriod"/>
            </a:pPr>
            <a:r>
              <a:rPr lang="ko-KR" altLang="en-US" sz="1600" b="1" dirty="0" smtClean="0">
                <a:latin typeface="+mn-ea"/>
              </a:rPr>
              <a:t>추진방법 및 절차</a:t>
            </a:r>
            <a:endParaRPr lang="en-US" altLang="ko-KR" sz="1600" b="1" dirty="0" smtClean="0">
              <a:latin typeface="+mn-ea"/>
            </a:endParaRPr>
          </a:p>
          <a:p>
            <a:pPr marL="265113" indent="-265113">
              <a:lnSpc>
                <a:spcPct val="150000"/>
              </a:lnSpc>
              <a:buAutoNum type="arabicPeriod"/>
            </a:pPr>
            <a:r>
              <a:rPr lang="ko-KR" altLang="en-US" sz="1600" b="1" dirty="0" smtClean="0">
                <a:latin typeface="+mn-ea"/>
              </a:rPr>
              <a:t>시범사업 기대효과</a:t>
            </a:r>
            <a:endParaRPr lang="en-US" altLang="ko-KR" sz="1600" b="1" dirty="0" smtClean="0">
              <a:latin typeface="+mn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818132" y="2042663"/>
            <a:ext cx="5101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Ⅱ</a:t>
            </a:r>
            <a:r>
              <a:rPr lang="en-US" altLang="ko-KR" sz="2800" b="1" dirty="0" smtClean="0">
                <a:latin typeface="+mn-ea"/>
              </a:rPr>
              <a:t>. </a:t>
            </a:r>
            <a:r>
              <a:rPr lang="ko-KR" altLang="en-US" sz="2800" b="1" dirty="0" smtClean="0">
                <a:latin typeface="+mn-ea"/>
              </a:rPr>
              <a:t>시범사업</a:t>
            </a:r>
            <a:r>
              <a:rPr lang="en-US" altLang="ko-KR" sz="2000" b="1" dirty="0" smtClean="0">
                <a:latin typeface="+mn-ea"/>
              </a:rPr>
              <a:t>(‘21</a:t>
            </a:r>
            <a:r>
              <a:rPr lang="ko-KR" altLang="en-US" sz="2000" b="1" dirty="0" smtClean="0">
                <a:latin typeface="+mn-ea"/>
              </a:rPr>
              <a:t>년</a:t>
            </a:r>
            <a:r>
              <a:rPr lang="en-US" altLang="ko-KR" sz="2000" b="1" dirty="0" smtClean="0">
                <a:latin typeface="+mn-ea"/>
              </a:rPr>
              <a:t>)</a:t>
            </a:r>
            <a:r>
              <a:rPr lang="ko-KR" altLang="en-US" sz="2800" b="1" dirty="0" smtClean="0">
                <a:latin typeface="+mn-ea"/>
              </a:rPr>
              <a:t> 운영방안</a:t>
            </a:r>
            <a:endParaRPr lang="ko-KR" altLang="en-US" sz="2800" b="1" dirty="0"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 rot="16200000">
            <a:off x="6106786" y="538383"/>
            <a:ext cx="44692" cy="4300335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1481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86600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b="1" smtClean="0">
                <a:latin typeface="+mn-ea"/>
              </a:rPr>
              <a:t>10</a:t>
            </a:fld>
            <a:endParaRPr lang="ko-KR" altLang="en-US" b="1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70329" y="555485"/>
            <a:ext cx="70627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시범사업</a:t>
            </a:r>
            <a:r>
              <a:rPr lang="en-US" altLang="ko-KR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(‘21</a:t>
            </a:r>
            <a:r>
              <a:rPr lang="ko-KR" altLang="en-US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년</a:t>
            </a:r>
            <a:r>
              <a:rPr lang="en-US" altLang="ko-KR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개요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301746" y="137841"/>
            <a:ext cx="72558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spcBef>
                <a:spcPct val="50000"/>
              </a:spcBef>
              <a:defRPr sz="1200" b="1" spc="-150">
                <a:solidFill>
                  <a:srgbClr val="2E75B6"/>
                </a:solidFill>
                <a:latin typeface="+mn-ea"/>
              </a:defRPr>
            </a:lvl1pPr>
          </a:lstStyle>
          <a:p>
            <a:r>
              <a:rPr lang="en-US" altLang="ko-KR" dirty="0" smtClean="0"/>
              <a:t>Ⅱ. </a:t>
            </a:r>
            <a:r>
              <a:rPr lang="ko-KR" altLang="en-US" dirty="0" smtClean="0"/>
              <a:t>시범사업</a:t>
            </a:r>
            <a:r>
              <a:rPr lang="en-US" altLang="ko-KR" sz="1100" dirty="0" smtClean="0"/>
              <a:t>(‘21</a:t>
            </a:r>
            <a:r>
              <a:rPr lang="ko-KR" altLang="en-US" sz="1100" dirty="0" smtClean="0"/>
              <a:t>년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 </a:t>
            </a:r>
            <a:r>
              <a:rPr lang="ko-KR" altLang="en-US" dirty="0" smtClean="0"/>
              <a:t>운영방안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 bwMode="auto">
          <a:xfrm>
            <a:off x="274380" y="434674"/>
            <a:ext cx="858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b="1" spc="-150" dirty="0" smtClean="0">
                <a:solidFill>
                  <a:srgbClr val="0080C8"/>
                </a:solidFill>
                <a:latin typeface="+mn-ea"/>
              </a:rPr>
              <a:t>01.</a:t>
            </a:r>
            <a:endParaRPr lang="ko-KR" altLang="en-US" sz="3200" b="1" spc="-150" dirty="0">
              <a:solidFill>
                <a:srgbClr val="0080C8"/>
              </a:solidFill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385653" y="1140260"/>
            <a:ext cx="4874868" cy="288032"/>
            <a:chOff x="385653" y="1229502"/>
            <a:chExt cx="4874868" cy="288032"/>
          </a:xfrm>
        </p:grpSpPr>
        <p:sp>
          <p:nvSpPr>
            <p:cNvPr id="15" name="직사각형 14"/>
            <p:cNvSpPr/>
            <p:nvPr/>
          </p:nvSpPr>
          <p:spPr>
            <a:xfrm>
              <a:off x="385653" y="1229502"/>
              <a:ext cx="4855818" cy="288032"/>
            </a:xfrm>
            <a:prstGeom prst="rect">
              <a:avLst/>
            </a:prstGeom>
            <a:gradFill flip="none" rotWithShape="1">
              <a:gsLst>
                <a:gs pos="0">
                  <a:srgbClr val="0097DA"/>
                </a:gs>
                <a:gs pos="71000">
                  <a:srgbClr val="034376"/>
                </a:gs>
                <a:gs pos="71000">
                  <a:srgbClr val="032849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23652" y="1275328"/>
              <a:ext cx="4836869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1. ’21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년 시범사업 운영계획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17" name="부제목 4">
            <a:extLst>
              <a:ext uri="{FF2B5EF4-FFF2-40B4-BE49-F238E27FC236}">
                <a16:creationId xmlns:a16="http://schemas.microsoft.com/office/drawing/2014/main" id="{7B3A0001-AFCE-45C5-9106-943D9A11A74D}"/>
              </a:ext>
            </a:extLst>
          </p:cNvPr>
          <p:cNvSpPr txBox="1">
            <a:spLocks/>
          </p:cNvSpPr>
          <p:nvPr/>
        </p:nvSpPr>
        <p:spPr>
          <a:xfrm>
            <a:off x="383548" y="1504482"/>
            <a:ext cx="8384215" cy="234582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marL="263525" indent="-263525">
              <a:lnSpc>
                <a:spcPct val="120000"/>
              </a:lnSpc>
              <a:buClr>
                <a:srgbClr val="0082BC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시범사업 기간을 고려하여</a:t>
            </a:r>
            <a:r>
              <a:rPr lang="en-US" altLang="ko-KR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‘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중소사업장 에너지효율 개선지원 시범사업</a:t>
            </a:r>
            <a:r>
              <a:rPr lang="en-US" altLang="ko-KR" sz="11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(EE</a:t>
            </a:r>
            <a:r>
              <a:rPr lang="ko-KR" altLang="en-US" sz="11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사업</a:t>
            </a:r>
            <a:r>
              <a:rPr lang="en-US" altLang="ko-KR" sz="11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)’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과 연계하여 추진</a:t>
            </a:r>
            <a:endParaRPr lang="en-US" altLang="ko-KR" sz="1300" b="1" dirty="0">
              <a:solidFill>
                <a:srgbClr val="134C77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18" name="직사각형 17"/>
          <p:cNvSpPr/>
          <p:nvPr/>
        </p:nvSpPr>
        <p:spPr>
          <a:xfrm rot="16200000">
            <a:off x="4533637" y="-3167698"/>
            <a:ext cx="45719" cy="8345893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83551" y="2165135"/>
            <a:ext cx="3901081" cy="192160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grpSp>
        <p:nvGrpSpPr>
          <p:cNvPr id="13" name="그룹 12"/>
          <p:cNvGrpSpPr/>
          <p:nvPr/>
        </p:nvGrpSpPr>
        <p:grpSpPr>
          <a:xfrm rot="5400000" flipV="1">
            <a:off x="4282135" y="1466406"/>
            <a:ext cx="684000" cy="5782737"/>
            <a:chOff x="3296819" y="2979270"/>
            <a:chExt cx="625502" cy="2242138"/>
          </a:xfrm>
        </p:grpSpPr>
        <p:pic>
          <p:nvPicPr>
            <p:cNvPr id="19" name="Picture 6" descr="C:\Users\onnoo00\Desktop\개체분리\34\3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 l="28037" t="64299" r="29439" b="21620"/>
            <a:stretch/>
          </p:blipFill>
          <p:spPr bwMode="auto">
            <a:xfrm rot="16200000">
              <a:off x="2488502" y="3787588"/>
              <a:ext cx="2242138" cy="625501"/>
            </a:xfrm>
            <a:prstGeom prst="rect">
              <a:avLst/>
            </a:prstGeom>
            <a:noFill/>
          </p:spPr>
        </p:pic>
        <p:pic>
          <p:nvPicPr>
            <p:cNvPr id="20" name="Picture 6" descr="C:\Users\onnoo00\Desktop\개체분리\34\3.png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 l="28037" t="64299" r="29439" b="21620"/>
            <a:stretch>
              <a:fillRect/>
            </a:stretch>
          </p:blipFill>
          <p:spPr bwMode="auto">
            <a:xfrm rot="16200000">
              <a:off x="2863916" y="3775223"/>
              <a:ext cx="1491305" cy="625499"/>
            </a:xfrm>
            <a:prstGeom prst="rect">
              <a:avLst/>
            </a:prstGeom>
            <a:noFill/>
          </p:spPr>
        </p:pic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5865E439-E5C1-43FF-9C7C-DCF605A7325C}"/>
              </a:ext>
            </a:extLst>
          </p:cNvPr>
          <p:cNvGrpSpPr/>
          <p:nvPr/>
        </p:nvGrpSpPr>
        <p:grpSpPr>
          <a:xfrm>
            <a:off x="325918" y="1896849"/>
            <a:ext cx="1198082" cy="363998"/>
            <a:chOff x="273386" y="2001704"/>
            <a:chExt cx="2552364" cy="423865"/>
          </a:xfrm>
        </p:grpSpPr>
        <p:sp>
          <p:nvSpPr>
            <p:cNvPr id="22" name="Rectangle 9">
              <a:extLst>
                <a:ext uri="{FF2B5EF4-FFF2-40B4-BE49-F238E27FC236}">
                  <a16:creationId xmlns:a16="http://schemas.microsoft.com/office/drawing/2014/main" id="{CB2C07DA-0388-4189-A9F5-EB22749793D0}"/>
                </a:ext>
              </a:extLst>
            </p:cNvPr>
            <p:cNvSpPr/>
            <p:nvPr/>
          </p:nvSpPr>
          <p:spPr>
            <a:xfrm flipH="1">
              <a:off x="274380" y="2013523"/>
              <a:ext cx="115353" cy="412046"/>
            </a:xfrm>
            <a:custGeom>
              <a:avLst/>
              <a:gdLst>
                <a:gd name="connsiteX0" fmla="*/ 0 w 914400"/>
                <a:gd name="connsiteY0" fmla="*/ 0 h 914400"/>
                <a:gd name="connsiteX1" fmla="*/ 914400 w 914400"/>
                <a:gd name="connsiteY1" fmla="*/ 0 h 914400"/>
                <a:gd name="connsiteX2" fmla="*/ 914400 w 914400"/>
                <a:gd name="connsiteY2" fmla="*/ 914400 h 914400"/>
                <a:gd name="connsiteX3" fmla="*/ 0 w 914400"/>
                <a:gd name="connsiteY3" fmla="*/ 914400 h 914400"/>
                <a:gd name="connsiteX4" fmla="*/ 0 w 914400"/>
                <a:gd name="connsiteY4" fmla="*/ 0 h 914400"/>
                <a:gd name="connsiteX0" fmla="*/ 0 w 914400"/>
                <a:gd name="connsiteY0" fmla="*/ 292963 h 1207363"/>
                <a:gd name="connsiteX1" fmla="*/ 914400 w 914400"/>
                <a:gd name="connsiteY1" fmla="*/ 0 h 1207363"/>
                <a:gd name="connsiteX2" fmla="*/ 914400 w 914400"/>
                <a:gd name="connsiteY2" fmla="*/ 1207363 h 1207363"/>
                <a:gd name="connsiteX3" fmla="*/ 0 w 914400"/>
                <a:gd name="connsiteY3" fmla="*/ 1207363 h 1207363"/>
                <a:gd name="connsiteX4" fmla="*/ 0 w 914400"/>
                <a:gd name="connsiteY4" fmla="*/ 292963 h 1207363"/>
                <a:gd name="connsiteX0" fmla="*/ 612559 w 914400"/>
                <a:gd name="connsiteY0" fmla="*/ 8877 h 1207363"/>
                <a:gd name="connsiteX1" fmla="*/ 914400 w 914400"/>
                <a:gd name="connsiteY1" fmla="*/ 0 h 1207363"/>
                <a:gd name="connsiteX2" fmla="*/ 914400 w 914400"/>
                <a:gd name="connsiteY2" fmla="*/ 1207363 h 1207363"/>
                <a:gd name="connsiteX3" fmla="*/ 0 w 914400"/>
                <a:gd name="connsiteY3" fmla="*/ 1207363 h 1207363"/>
                <a:gd name="connsiteX4" fmla="*/ 612559 w 914400"/>
                <a:gd name="connsiteY4" fmla="*/ 8877 h 1207363"/>
                <a:gd name="connsiteX0" fmla="*/ 0 w 301841"/>
                <a:gd name="connsiteY0" fmla="*/ 8877 h 1207363"/>
                <a:gd name="connsiteX1" fmla="*/ 301841 w 301841"/>
                <a:gd name="connsiteY1" fmla="*/ 0 h 1207363"/>
                <a:gd name="connsiteX2" fmla="*/ 301841 w 301841"/>
                <a:gd name="connsiteY2" fmla="*/ 1207363 h 1207363"/>
                <a:gd name="connsiteX3" fmla="*/ 186432 w 301841"/>
                <a:gd name="connsiteY3" fmla="*/ 408372 h 1207363"/>
                <a:gd name="connsiteX4" fmla="*/ 0 w 301841"/>
                <a:gd name="connsiteY4" fmla="*/ 8877 h 1207363"/>
                <a:gd name="connsiteX0" fmla="*/ 0 w 133166"/>
                <a:gd name="connsiteY0" fmla="*/ 0 h 1207364"/>
                <a:gd name="connsiteX1" fmla="*/ 133166 w 133166"/>
                <a:gd name="connsiteY1" fmla="*/ 1 h 1207364"/>
                <a:gd name="connsiteX2" fmla="*/ 133166 w 133166"/>
                <a:gd name="connsiteY2" fmla="*/ 1207364 h 1207364"/>
                <a:gd name="connsiteX3" fmla="*/ 17757 w 133166"/>
                <a:gd name="connsiteY3" fmla="*/ 408373 h 1207364"/>
                <a:gd name="connsiteX4" fmla="*/ 0 w 133166"/>
                <a:gd name="connsiteY4" fmla="*/ 0 h 1207364"/>
                <a:gd name="connsiteX0" fmla="*/ 0 w 142044"/>
                <a:gd name="connsiteY0" fmla="*/ 0 h 408373"/>
                <a:gd name="connsiteX1" fmla="*/ 133166 w 142044"/>
                <a:gd name="connsiteY1" fmla="*/ 1 h 408373"/>
                <a:gd name="connsiteX2" fmla="*/ 142044 w 142044"/>
                <a:gd name="connsiteY2" fmla="*/ 301842 h 408373"/>
                <a:gd name="connsiteX3" fmla="*/ 17757 w 142044"/>
                <a:gd name="connsiteY3" fmla="*/ 408373 h 408373"/>
                <a:gd name="connsiteX4" fmla="*/ 0 w 142044"/>
                <a:gd name="connsiteY4" fmla="*/ 0 h 408373"/>
                <a:gd name="connsiteX0" fmla="*/ 0 w 133166"/>
                <a:gd name="connsiteY0" fmla="*/ 0 h 408373"/>
                <a:gd name="connsiteX1" fmla="*/ 133166 w 133166"/>
                <a:gd name="connsiteY1" fmla="*/ 1 h 408373"/>
                <a:gd name="connsiteX2" fmla="*/ 118293 w 133166"/>
                <a:gd name="connsiteY2" fmla="*/ 313717 h 408373"/>
                <a:gd name="connsiteX3" fmla="*/ 17757 w 133166"/>
                <a:gd name="connsiteY3" fmla="*/ 408373 h 408373"/>
                <a:gd name="connsiteX4" fmla="*/ 0 w 133166"/>
                <a:gd name="connsiteY4" fmla="*/ 0 h 408373"/>
                <a:gd name="connsiteX0" fmla="*/ 0 w 118293"/>
                <a:gd name="connsiteY0" fmla="*/ 5937 h 414310"/>
                <a:gd name="connsiteX1" fmla="*/ 115353 w 118293"/>
                <a:gd name="connsiteY1" fmla="*/ 0 h 414310"/>
                <a:gd name="connsiteX2" fmla="*/ 118293 w 118293"/>
                <a:gd name="connsiteY2" fmla="*/ 319654 h 414310"/>
                <a:gd name="connsiteX3" fmla="*/ 17757 w 118293"/>
                <a:gd name="connsiteY3" fmla="*/ 414310 h 414310"/>
                <a:gd name="connsiteX4" fmla="*/ 0 w 118293"/>
                <a:gd name="connsiteY4" fmla="*/ 5937 h 414310"/>
                <a:gd name="connsiteX0" fmla="*/ 0 w 118293"/>
                <a:gd name="connsiteY0" fmla="*/ 5937 h 366809"/>
                <a:gd name="connsiteX1" fmla="*/ 115353 w 118293"/>
                <a:gd name="connsiteY1" fmla="*/ 0 h 366809"/>
                <a:gd name="connsiteX2" fmla="*/ 118293 w 118293"/>
                <a:gd name="connsiteY2" fmla="*/ 319654 h 366809"/>
                <a:gd name="connsiteX3" fmla="*/ 5882 w 118293"/>
                <a:gd name="connsiteY3" fmla="*/ 366809 h 366809"/>
                <a:gd name="connsiteX4" fmla="*/ 0 w 118293"/>
                <a:gd name="connsiteY4" fmla="*/ 5937 h 366809"/>
                <a:gd name="connsiteX0" fmla="*/ 0 w 115353"/>
                <a:gd name="connsiteY0" fmla="*/ 5937 h 366809"/>
                <a:gd name="connsiteX1" fmla="*/ 115353 w 115353"/>
                <a:gd name="connsiteY1" fmla="*/ 0 h 366809"/>
                <a:gd name="connsiteX2" fmla="*/ 112356 w 115353"/>
                <a:gd name="connsiteY2" fmla="*/ 278091 h 366809"/>
                <a:gd name="connsiteX3" fmla="*/ 5882 w 115353"/>
                <a:gd name="connsiteY3" fmla="*/ 366809 h 366809"/>
                <a:gd name="connsiteX4" fmla="*/ 0 w 115353"/>
                <a:gd name="connsiteY4" fmla="*/ 5937 h 366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353" h="366809">
                  <a:moveTo>
                    <a:pt x="0" y="5937"/>
                  </a:moveTo>
                  <a:lnTo>
                    <a:pt x="115353" y="0"/>
                  </a:lnTo>
                  <a:lnTo>
                    <a:pt x="112356" y="278091"/>
                  </a:lnTo>
                  <a:lnTo>
                    <a:pt x="5882" y="366809"/>
                  </a:lnTo>
                  <a:cubicBezTo>
                    <a:pt x="3921" y="246518"/>
                    <a:pt x="1961" y="126228"/>
                    <a:pt x="0" y="593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3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itchFamily="34" charset="0"/>
              </a:endParaRPr>
            </a:p>
          </p:txBody>
        </p:sp>
        <p:sp>
          <p:nvSpPr>
            <p:cNvPr id="23" name="Rectangle 6">
              <a:extLst>
                <a:ext uri="{FF2B5EF4-FFF2-40B4-BE49-F238E27FC236}">
                  <a16:creationId xmlns:a16="http://schemas.microsoft.com/office/drawing/2014/main" id="{D8C7440D-5A1C-466D-82A9-1F2346E8D630}"/>
                </a:ext>
              </a:extLst>
            </p:cNvPr>
            <p:cNvSpPr/>
            <p:nvPr/>
          </p:nvSpPr>
          <p:spPr>
            <a:xfrm>
              <a:off x="273386" y="2001704"/>
              <a:ext cx="2552364" cy="323555"/>
            </a:xfrm>
            <a:custGeom>
              <a:avLst/>
              <a:gdLst>
                <a:gd name="connsiteX0" fmla="*/ 0 w 5285462"/>
                <a:gd name="connsiteY0" fmla="*/ 0 h 576064"/>
                <a:gd name="connsiteX1" fmla="*/ 4724629 w 5285462"/>
                <a:gd name="connsiteY1" fmla="*/ 0 h 576064"/>
                <a:gd name="connsiteX2" fmla="*/ 5285462 w 5285462"/>
                <a:gd name="connsiteY2" fmla="*/ 576064 h 576064"/>
                <a:gd name="connsiteX3" fmla="*/ 0 w 5285462"/>
                <a:gd name="connsiteY3" fmla="*/ 576064 h 576064"/>
                <a:gd name="connsiteX4" fmla="*/ 0 w 5285462"/>
                <a:gd name="connsiteY4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85462" h="576064">
                  <a:moveTo>
                    <a:pt x="0" y="0"/>
                  </a:moveTo>
                  <a:lnTo>
                    <a:pt x="4724629" y="0"/>
                  </a:lnTo>
                  <a:lnTo>
                    <a:pt x="5285462" y="576064"/>
                  </a:lnTo>
                  <a:lnTo>
                    <a:pt x="0" y="5760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4B8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3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C3A81EE6-B04E-427D-AE79-906ECBDF9F76}"/>
                </a:ext>
              </a:extLst>
            </p:cNvPr>
            <p:cNvSpPr txBox="1"/>
            <p:nvPr/>
          </p:nvSpPr>
          <p:spPr>
            <a:xfrm>
              <a:off x="333486" y="2016258"/>
              <a:ext cx="2375692" cy="304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LEEN </a:t>
              </a:r>
              <a:r>
                <a:rPr lang="ko-KR" altLang="en-US" sz="11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사업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</p:grpSp>
      <p:sp>
        <p:nvSpPr>
          <p:cNvPr id="38" name="모서리가 둥근 직사각형 37"/>
          <p:cNvSpPr/>
          <p:nvPr/>
        </p:nvSpPr>
        <p:spPr>
          <a:xfrm>
            <a:off x="423652" y="4842107"/>
            <a:ext cx="8345895" cy="1497736"/>
          </a:xfrm>
          <a:prstGeom prst="roundRect">
            <a:avLst>
              <a:gd name="adj" fmla="val 4272"/>
            </a:avLst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lvl="0" indent="-171450" fontAlgn="base">
              <a:buFont typeface="Arial" panose="020B0604020202020204" pitchFamily="34" charset="0"/>
              <a:buChar char="•"/>
            </a:pPr>
            <a:endParaRPr lang="ko-KR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852664" y="4676504"/>
            <a:ext cx="7487870" cy="331195"/>
          </a:xfrm>
          <a:prstGeom prst="roundRect">
            <a:avLst>
              <a:gd name="adj" fmla="val 50000"/>
            </a:avLst>
          </a:prstGeom>
          <a:solidFill>
            <a:srgbClr val="1F76B7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+mn-ea"/>
              </a:rPr>
              <a:t>지역에너지효율 네트워크</a:t>
            </a:r>
            <a:r>
              <a:rPr lang="en-US" altLang="ko-KR" sz="1200" b="1" dirty="0" smtClean="0">
                <a:latin typeface="+mn-ea"/>
              </a:rPr>
              <a:t>(LEEN) </a:t>
            </a:r>
            <a:r>
              <a:rPr lang="ko-KR" altLang="en-US" sz="1200" b="1" dirty="0" smtClean="0">
                <a:latin typeface="+mn-ea"/>
              </a:rPr>
              <a:t>시범사업 추진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4828362" y="2165135"/>
            <a:ext cx="3901081" cy="192160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80808" y="2971432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n-ea"/>
              </a:rPr>
              <a:t>+</a:t>
            </a:r>
            <a:endParaRPr lang="ko-KR" altLang="en-US" b="1" dirty="0">
              <a:latin typeface="+mn-ea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518827" y="5066005"/>
            <a:ext cx="821061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fontAlgn="base" latinLnBrk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1100" b="1" dirty="0" smtClean="0">
                <a:latin typeface="+mn-ea"/>
              </a:rPr>
              <a:t>(</a:t>
            </a:r>
            <a:r>
              <a:rPr lang="ko-KR" altLang="en-US" sz="1100" b="1" dirty="0" smtClean="0">
                <a:latin typeface="+mn-ea"/>
              </a:rPr>
              <a:t>목적</a:t>
            </a:r>
            <a:r>
              <a:rPr lang="en-US" altLang="ko-KR" sz="1100" b="1" dirty="0" smtClean="0">
                <a:latin typeface="+mn-ea"/>
              </a:rPr>
              <a:t>) </a:t>
            </a:r>
            <a:r>
              <a:rPr lang="ko-KR" altLang="en-US" sz="1100" dirty="0" smtClean="0">
                <a:latin typeface="+mn-ea"/>
              </a:rPr>
              <a:t>지역기반 네트워크 구축〮운영을 통해 자금 및 정보가 부족한 중소사업장의 에너지효율 혁신 지원</a:t>
            </a:r>
            <a:endParaRPr lang="en-US" altLang="ko-KR" sz="1100" dirty="0" smtClean="0">
              <a:latin typeface="+mn-ea"/>
            </a:endParaRPr>
          </a:p>
          <a:p>
            <a:pPr marL="171450" indent="-171450" fontAlgn="base" latinLnBrk="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1100" b="1" dirty="0" smtClean="0">
                <a:latin typeface="+mn-ea"/>
              </a:rPr>
              <a:t>(</a:t>
            </a:r>
            <a:r>
              <a:rPr lang="ko-KR" altLang="en-US" sz="1100" b="1" dirty="0" smtClean="0">
                <a:latin typeface="+mn-ea"/>
              </a:rPr>
              <a:t>내용</a:t>
            </a:r>
            <a:r>
              <a:rPr lang="en-US" altLang="ko-KR" sz="1100" b="1" dirty="0" smtClean="0">
                <a:latin typeface="+mn-ea"/>
              </a:rPr>
              <a:t>) </a:t>
            </a:r>
            <a:r>
              <a:rPr lang="ko-KR" altLang="en-US" sz="1100" dirty="0" smtClean="0">
                <a:latin typeface="+mn-ea"/>
              </a:rPr>
              <a:t>지역에너지효율 네트워크 구축</a:t>
            </a:r>
            <a:r>
              <a:rPr lang="en-US" altLang="ko-KR" sz="1100" dirty="0" smtClean="0">
                <a:latin typeface="+mn-ea"/>
              </a:rPr>
              <a:t>, </a:t>
            </a:r>
            <a:r>
              <a:rPr lang="ko-KR" altLang="en-US" sz="1100" dirty="0" smtClean="0">
                <a:latin typeface="+mn-ea"/>
              </a:rPr>
              <a:t>에너지진단 및 정례회의</a:t>
            </a:r>
            <a:r>
              <a:rPr lang="en-US" altLang="ko-KR" sz="1100" dirty="0" smtClean="0">
                <a:latin typeface="+mn-ea"/>
              </a:rPr>
              <a:t>(</a:t>
            </a:r>
            <a:r>
              <a:rPr lang="ko-KR" altLang="en-US" sz="1100" dirty="0" smtClean="0">
                <a:latin typeface="+mn-ea"/>
              </a:rPr>
              <a:t>학습모임</a:t>
            </a:r>
            <a:r>
              <a:rPr lang="en-US" altLang="ko-KR" sz="1100" dirty="0" smtClean="0">
                <a:latin typeface="+mn-ea"/>
              </a:rPr>
              <a:t>)</a:t>
            </a:r>
            <a:r>
              <a:rPr lang="ko-KR" altLang="en-US" sz="1100" dirty="0" smtClean="0">
                <a:latin typeface="+mn-ea"/>
              </a:rPr>
              <a:t>을 통해 시설개체 등 에너지절감 활동 추진 및 검증</a:t>
            </a:r>
            <a:endParaRPr lang="en-US" altLang="ko-KR" sz="1100" dirty="0" smtClean="0">
              <a:latin typeface="+mn-ea"/>
            </a:endParaRPr>
          </a:p>
        </p:txBody>
      </p: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5865E439-E5C1-43FF-9C7C-DCF605A7325C}"/>
              </a:ext>
            </a:extLst>
          </p:cNvPr>
          <p:cNvGrpSpPr/>
          <p:nvPr/>
        </p:nvGrpSpPr>
        <p:grpSpPr>
          <a:xfrm>
            <a:off x="4771211" y="1896849"/>
            <a:ext cx="1198082" cy="363998"/>
            <a:chOff x="273386" y="2001704"/>
            <a:chExt cx="2552364" cy="423865"/>
          </a:xfrm>
        </p:grpSpPr>
        <p:sp>
          <p:nvSpPr>
            <p:cNvPr id="62" name="Rectangle 9">
              <a:extLst>
                <a:ext uri="{FF2B5EF4-FFF2-40B4-BE49-F238E27FC236}">
                  <a16:creationId xmlns:a16="http://schemas.microsoft.com/office/drawing/2014/main" id="{CB2C07DA-0388-4189-A9F5-EB22749793D0}"/>
                </a:ext>
              </a:extLst>
            </p:cNvPr>
            <p:cNvSpPr/>
            <p:nvPr/>
          </p:nvSpPr>
          <p:spPr>
            <a:xfrm flipH="1">
              <a:off x="274380" y="2013523"/>
              <a:ext cx="115353" cy="412046"/>
            </a:xfrm>
            <a:custGeom>
              <a:avLst/>
              <a:gdLst>
                <a:gd name="connsiteX0" fmla="*/ 0 w 914400"/>
                <a:gd name="connsiteY0" fmla="*/ 0 h 914400"/>
                <a:gd name="connsiteX1" fmla="*/ 914400 w 914400"/>
                <a:gd name="connsiteY1" fmla="*/ 0 h 914400"/>
                <a:gd name="connsiteX2" fmla="*/ 914400 w 914400"/>
                <a:gd name="connsiteY2" fmla="*/ 914400 h 914400"/>
                <a:gd name="connsiteX3" fmla="*/ 0 w 914400"/>
                <a:gd name="connsiteY3" fmla="*/ 914400 h 914400"/>
                <a:gd name="connsiteX4" fmla="*/ 0 w 914400"/>
                <a:gd name="connsiteY4" fmla="*/ 0 h 914400"/>
                <a:gd name="connsiteX0" fmla="*/ 0 w 914400"/>
                <a:gd name="connsiteY0" fmla="*/ 292963 h 1207363"/>
                <a:gd name="connsiteX1" fmla="*/ 914400 w 914400"/>
                <a:gd name="connsiteY1" fmla="*/ 0 h 1207363"/>
                <a:gd name="connsiteX2" fmla="*/ 914400 w 914400"/>
                <a:gd name="connsiteY2" fmla="*/ 1207363 h 1207363"/>
                <a:gd name="connsiteX3" fmla="*/ 0 w 914400"/>
                <a:gd name="connsiteY3" fmla="*/ 1207363 h 1207363"/>
                <a:gd name="connsiteX4" fmla="*/ 0 w 914400"/>
                <a:gd name="connsiteY4" fmla="*/ 292963 h 1207363"/>
                <a:gd name="connsiteX0" fmla="*/ 612559 w 914400"/>
                <a:gd name="connsiteY0" fmla="*/ 8877 h 1207363"/>
                <a:gd name="connsiteX1" fmla="*/ 914400 w 914400"/>
                <a:gd name="connsiteY1" fmla="*/ 0 h 1207363"/>
                <a:gd name="connsiteX2" fmla="*/ 914400 w 914400"/>
                <a:gd name="connsiteY2" fmla="*/ 1207363 h 1207363"/>
                <a:gd name="connsiteX3" fmla="*/ 0 w 914400"/>
                <a:gd name="connsiteY3" fmla="*/ 1207363 h 1207363"/>
                <a:gd name="connsiteX4" fmla="*/ 612559 w 914400"/>
                <a:gd name="connsiteY4" fmla="*/ 8877 h 1207363"/>
                <a:gd name="connsiteX0" fmla="*/ 0 w 301841"/>
                <a:gd name="connsiteY0" fmla="*/ 8877 h 1207363"/>
                <a:gd name="connsiteX1" fmla="*/ 301841 w 301841"/>
                <a:gd name="connsiteY1" fmla="*/ 0 h 1207363"/>
                <a:gd name="connsiteX2" fmla="*/ 301841 w 301841"/>
                <a:gd name="connsiteY2" fmla="*/ 1207363 h 1207363"/>
                <a:gd name="connsiteX3" fmla="*/ 186432 w 301841"/>
                <a:gd name="connsiteY3" fmla="*/ 408372 h 1207363"/>
                <a:gd name="connsiteX4" fmla="*/ 0 w 301841"/>
                <a:gd name="connsiteY4" fmla="*/ 8877 h 1207363"/>
                <a:gd name="connsiteX0" fmla="*/ 0 w 133166"/>
                <a:gd name="connsiteY0" fmla="*/ 0 h 1207364"/>
                <a:gd name="connsiteX1" fmla="*/ 133166 w 133166"/>
                <a:gd name="connsiteY1" fmla="*/ 1 h 1207364"/>
                <a:gd name="connsiteX2" fmla="*/ 133166 w 133166"/>
                <a:gd name="connsiteY2" fmla="*/ 1207364 h 1207364"/>
                <a:gd name="connsiteX3" fmla="*/ 17757 w 133166"/>
                <a:gd name="connsiteY3" fmla="*/ 408373 h 1207364"/>
                <a:gd name="connsiteX4" fmla="*/ 0 w 133166"/>
                <a:gd name="connsiteY4" fmla="*/ 0 h 1207364"/>
                <a:gd name="connsiteX0" fmla="*/ 0 w 142044"/>
                <a:gd name="connsiteY0" fmla="*/ 0 h 408373"/>
                <a:gd name="connsiteX1" fmla="*/ 133166 w 142044"/>
                <a:gd name="connsiteY1" fmla="*/ 1 h 408373"/>
                <a:gd name="connsiteX2" fmla="*/ 142044 w 142044"/>
                <a:gd name="connsiteY2" fmla="*/ 301842 h 408373"/>
                <a:gd name="connsiteX3" fmla="*/ 17757 w 142044"/>
                <a:gd name="connsiteY3" fmla="*/ 408373 h 408373"/>
                <a:gd name="connsiteX4" fmla="*/ 0 w 142044"/>
                <a:gd name="connsiteY4" fmla="*/ 0 h 408373"/>
                <a:gd name="connsiteX0" fmla="*/ 0 w 133166"/>
                <a:gd name="connsiteY0" fmla="*/ 0 h 408373"/>
                <a:gd name="connsiteX1" fmla="*/ 133166 w 133166"/>
                <a:gd name="connsiteY1" fmla="*/ 1 h 408373"/>
                <a:gd name="connsiteX2" fmla="*/ 118293 w 133166"/>
                <a:gd name="connsiteY2" fmla="*/ 313717 h 408373"/>
                <a:gd name="connsiteX3" fmla="*/ 17757 w 133166"/>
                <a:gd name="connsiteY3" fmla="*/ 408373 h 408373"/>
                <a:gd name="connsiteX4" fmla="*/ 0 w 133166"/>
                <a:gd name="connsiteY4" fmla="*/ 0 h 408373"/>
                <a:gd name="connsiteX0" fmla="*/ 0 w 118293"/>
                <a:gd name="connsiteY0" fmla="*/ 5937 h 414310"/>
                <a:gd name="connsiteX1" fmla="*/ 115353 w 118293"/>
                <a:gd name="connsiteY1" fmla="*/ 0 h 414310"/>
                <a:gd name="connsiteX2" fmla="*/ 118293 w 118293"/>
                <a:gd name="connsiteY2" fmla="*/ 319654 h 414310"/>
                <a:gd name="connsiteX3" fmla="*/ 17757 w 118293"/>
                <a:gd name="connsiteY3" fmla="*/ 414310 h 414310"/>
                <a:gd name="connsiteX4" fmla="*/ 0 w 118293"/>
                <a:gd name="connsiteY4" fmla="*/ 5937 h 414310"/>
                <a:gd name="connsiteX0" fmla="*/ 0 w 118293"/>
                <a:gd name="connsiteY0" fmla="*/ 5937 h 366809"/>
                <a:gd name="connsiteX1" fmla="*/ 115353 w 118293"/>
                <a:gd name="connsiteY1" fmla="*/ 0 h 366809"/>
                <a:gd name="connsiteX2" fmla="*/ 118293 w 118293"/>
                <a:gd name="connsiteY2" fmla="*/ 319654 h 366809"/>
                <a:gd name="connsiteX3" fmla="*/ 5882 w 118293"/>
                <a:gd name="connsiteY3" fmla="*/ 366809 h 366809"/>
                <a:gd name="connsiteX4" fmla="*/ 0 w 118293"/>
                <a:gd name="connsiteY4" fmla="*/ 5937 h 366809"/>
                <a:gd name="connsiteX0" fmla="*/ 0 w 115353"/>
                <a:gd name="connsiteY0" fmla="*/ 5937 h 366809"/>
                <a:gd name="connsiteX1" fmla="*/ 115353 w 115353"/>
                <a:gd name="connsiteY1" fmla="*/ 0 h 366809"/>
                <a:gd name="connsiteX2" fmla="*/ 112356 w 115353"/>
                <a:gd name="connsiteY2" fmla="*/ 278091 h 366809"/>
                <a:gd name="connsiteX3" fmla="*/ 5882 w 115353"/>
                <a:gd name="connsiteY3" fmla="*/ 366809 h 366809"/>
                <a:gd name="connsiteX4" fmla="*/ 0 w 115353"/>
                <a:gd name="connsiteY4" fmla="*/ 5937 h 366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353" h="366809">
                  <a:moveTo>
                    <a:pt x="0" y="5937"/>
                  </a:moveTo>
                  <a:lnTo>
                    <a:pt x="115353" y="0"/>
                  </a:lnTo>
                  <a:lnTo>
                    <a:pt x="112356" y="278091"/>
                  </a:lnTo>
                  <a:lnTo>
                    <a:pt x="5882" y="366809"/>
                  </a:lnTo>
                  <a:cubicBezTo>
                    <a:pt x="3921" y="246518"/>
                    <a:pt x="1961" y="126228"/>
                    <a:pt x="0" y="5937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3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itchFamily="34" charset="0"/>
              </a:endParaRPr>
            </a:p>
          </p:txBody>
        </p:sp>
        <p:sp>
          <p:nvSpPr>
            <p:cNvPr id="63" name="Rectangle 6">
              <a:extLst>
                <a:ext uri="{FF2B5EF4-FFF2-40B4-BE49-F238E27FC236}">
                  <a16:creationId xmlns:a16="http://schemas.microsoft.com/office/drawing/2014/main" id="{D8C7440D-5A1C-466D-82A9-1F2346E8D630}"/>
                </a:ext>
              </a:extLst>
            </p:cNvPr>
            <p:cNvSpPr/>
            <p:nvPr/>
          </p:nvSpPr>
          <p:spPr>
            <a:xfrm>
              <a:off x="273386" y="2001704"/>
              <a:ext cx="2552364" cy="323555"/>
            </a:xfrm>
            <a:custGeom>
              <a:avLst/>
              <a:gdLst>
                <a:gd name="connsiteX0" fmla="*/ 0 w 5285462"/>
                <a:gd name="connsiteY0" fmla="*/ 0 h 576064"/>
                <a:gd name="connsiteX1" fmla="*/ 4724629 w 5285462"/>
                <a:gd name="connsiteY1" fmla="*/ 0 h 576064"/>
                <a:gd name="connsiteX2" fmla="*/ 5285462 w 5285462"/>
                <a:gd name="connsiteY2" fmla="*/ 576064 h 576064"/>
                <a:gd name="connsiteX3" fmla="*/ 0 w 5285462"/>
                <a:gd name="connsiteY3" fmla="*/ 576064 h 576064"/>
                <a:gd name="connsiteX4" fmla="*/ 0 w 5285462"/>
                <a:gd name="connsiteY4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85462" h="576064">
                  <a:moveTo>
                    <a:pt x="0" y="0"/>
                  </a:moveTo>
                  <a:lnTo>
                    <a:pt x="4724629" y="0"/>
                  </a:lnTo>
                  <a:lnTo>
                    <a:pt x="5285462" y="576064"/>
                  </a:lnTo>
                  <a:lnTo>
                    <a:pt x="0" y="5760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286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32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itchFamily="34" charset="0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C3A81EE6-B04E-427D-AE79-906ECBDF9F76}"/>
                </a:ext>
              </a:extLst>
            </p:cNvPr>
            <p:cNvSpPr txBox="1"/>
            <p:nvPr/>
          </p:nvSpPr>
          <p:spPr>
            <a:xfrm>
              <a:off x="333486" y="2016258"/>
              <a:ext cx="2375692" cy="3046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EE </a:t>
              </a:r>
              <a:r>
                <a:rPr lang="ko-KR" altLang="en-US" sz="1100" b="1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</a:rPr>
                <a:t>사업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endParaRPr>
            </a:p>
          </p:txBody>
        </p:sp>
      </p:grpSp>
      <p:graphicFrame>
        <p:nvGraphicFramePr>
          <p:cNvPr id="66" name="표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3808599"/>
              </p:ext>
            </p:extLst>
          </p:nvPr>
        </p:nvGraphicFramePr>
        <p:xfrm>
          <a:off x="4955281" y="2294094"/>
          <a:ext cx="3674913" cy="1685723"/>
        </p:xfrm>
        <a:graphic>
          <a:graphicData uri="http://schemas.openxmlformats.org/drawingml/2006/table">
            <a:tbl>
              <a:tblPr/>
              <a:tblGrid>
                <a:gridCol w="4120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95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20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목적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중소사업장의 기업경쟁력 제고 및 에너지 효율시장 활성화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08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661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D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kern="0" spc="1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중소기업</a:t>
                      </a:r>
                      <a:r>
                        <a:rPr lang="en-US" altLang="ko-KR" sz="900" kern="0" spc="1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kern="0" spc="1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소상공인을 대상으로 에너지효율화 컨설팅 및 고효율 설비로의 시설개체 지원</a:t>
                      </a:r>
                      <a:endParaRPr lang="en-US" altLang="ko-KR" sz="900" kern="0" spc="1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3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1450" marR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에너지효율화 컨설팅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에너지진단 전문인력의 에너지사용설비 이용현황 파악</a:t>
                      </a:r>
                      <a:r>
                        <a:rPr lang="ko-KR" altLang="en-US" sz="9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및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에너지사용</a:t>
                      </a:r>
                      <a:r>
                        <a:rPr lang="ko-KR" altLang="en-US" sz="9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개선방안 제시</a:t>
                      </a:r>
                      <a:endParaRPr lang="en-US" altLang="ko-KR" sz="9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1450" marR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endParaRPr lang="en-US" altLang="ko-KR" sz="3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1450" marR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en-US" altLang="ko-KR" sz="900" b="1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시설개체</a:t>
                      </a:r>
                      <a:r>
                        <a:rPr lang="en-US" altLang="ko-KR" sz="900" b="1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에너지효율화 컨설팅 이후 희망사업장에 한해 시범사업 지원품목 중 </a:t>
                      </a:r>
                      <a:r>
                        <a:rPr lang="en-US" altLang="ko-KR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kern="0" spc="2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종 이상 개체지원</a:t>
                      </a:r>
                      <a:endParaRPr lang="ko-KR" altLang="en-US" sz="900" kern="0" spc="2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8" name="표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2565072"/>
              </p:ext>
            </p:extLst>
          </p:nvPr>
        </p:nvGraphicFramePr>
        <p:xfrm>
          <a:off x="496634" y="2294094"/>
          <a:ext cx="3674913" cy="1685723"/>
        </p:xfrm>
        <a:graphic>
          <a:graphicData uri="http://schemas.openxmlformats.org/drawingml/2006/table">
            <a:tbl>
              <a:tblPr/>
              <a:tblGrid>
                <a:gridCol w="4120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95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87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목적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7145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참여기업 간 자발적인 정보공유 및 상호학습 촉진</a:t>
                      </a:r>
                      <a:endParaRPr lang="en-US" altLang="ko-KR" sz="9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71450" marR="0" indent="-17145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중소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〮중견기업의 에너지 효율개선 역량 확대</a:t>
                      </a:r>
                      <a:endParaRPr lang="en-US" altLang="ko-KR" sz="9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indent="-17145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기존 산업부문 에너지정책의 사각지대 보완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08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98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D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특정 에너지절감 주제에 관심이 있는 중소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〮중견기업들이 참여하는 네트워크를 구성하여 에너지진단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상호학습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설비교체 등의 지원을 통해 에너지절감 목표</a:t>
                      </a:r>
                      <a:r>
                        <a:rPr lang="ko-KR" altLang="en-US" sz="9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수립 및 이행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0" name="직사각형 29"/>
          <p:cNvSpPr/>
          <p:nvPr/>
        </p:nvSpPr>
        <p:spPr>
          <a:xfrm>
            <a:off x="720517" y="5761557"/>
            <a:ext cx="82106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fontAlgn="base" latinLnBrk="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000" dirty="0" smtClean="0">
                <a:latin typeface="+mn-ea"/>
              </a:rPr>
              <a:t>지자체 컨소시엄</a:t>
            </a:r>
            <a:r>
              <a:rPr lang="en-US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지자체</a:t>
            </a:r>
            <a:r>
              <a:rPr lang="en-US" altLang="ko-KR" sz="1000" dirty="0" smtClean="0">
                <a:latin typeface="+mn-ea"/>
              </a:rPr>
              <a:t>+</a:t>
            </a:r>
            <a:r>
              <a:rPr lang="ko-KR" altLang="en-US" sz="1000" dirty="0" smtClean="0">
                <a:latin typeface="+mn-ea"/>
              </a:rPr>
              <a:t>진단기관</a:t>
            </a:r>
            <a:r>
              <a:rPr lang="en-US" altLang="ko-KR" sz="1000" dirty="0" smtClean="0">
                <a:latin typeface="+mn-ea"/>
              </a:rPr>
              <a:t>+5</a:t>
            </a:r>
            <a:r>
              <a:rPr lang="ko-KR" altLang="en-US" sz="1000" dirty="0" smtClean="0">
                <a:latin typeface="+mn-ea"/>
              </a:rPr>
              <a:t>개 이상 중소기업</a:t>
            </a:r>
            <a:r>
              <a:rPr lang="en-US" altLang="ko-KR" sz="1000" dirty="0" smtClean="0">
                <a:latin typeface="+mn-ea"/>
              </a:rPr>
              <a:t>)</a:t>
            </a:r>
            <a:r>
              <a:rPr lang="ko-KR" altLang="en-US" sz="1000" dirty="0" smtClean="0">
                <a:latin typeface="+mn-ea"/>
              </a:rPr>
              <a:t>으로 참여한 </a:t>
            </a:r>
            <a:r>
              <a:rPr lang="en-US" altLang="ko-KR" sz="1000" dirty="0" smtClean="0">
                <a:latin typeface="+mn-ea"/>
              </a:rPr>
              <a:t>EE</a:t>
            </a:r>
            <a:r>
              <a:rPr lang="ko-KR" altLang="en-US" sz="1000" dirty="0" smtClean="0">
                <a:latin typeface="+mn-ea"/>
              </a:rPr>
              <a:t>사업 신청자를 </a:t>
            </a:r>
            <a:r>
              <a:rPr lang="en-US" altLang="ko-KR" sz="1000" dirty="0" smtClean="0">
                <a:latin typeface="+mn-ea"/>
              </a:rPr>
              <a:t>LEEN </a:t>
            </a:r>
            <a:r>
              <a:rPr lang="ko-KR" altLang="en-US" sz="1000" dirty="0" smtClean="0">
                <a:latin typeface="+mn-ea"/>
              </a:rPr>
              <a:t>시범사업 대상으로 선정</a:t>
            </a:r>
            <a:endParaRPr lang="en-US" altLang="ko-KR" sz="10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5274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86600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b="1" smtClean="0">
                <a:latin typeface="+mn-ea"/>
              </a:rPr>
              <a:t>11</a:t>
            </a:fld>
            <a:endParaRPr lang="ko-KR" altLang="en-US" b="1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70329" y="555485"/>
            <a:ext cx="70627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운영체계 및 </a:t>
            </a:r>
            <a:r>
              <a:rPr lang="ko-KR" altLang="en-US" sz="20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참여주체별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역할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274380" y="434674"/>
            <a:ext cx="858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b="1" spc="-150" dirty="0" smtClean="0">
                <a:solidFill>
                  <a:srgbClr val="0080C8"/>
                </a:solidFill>
                <a:latin typeface="+mn-ea"/>
              </a:rPr>
              <a:t>02.</a:t>
            </a:r>
            <a:endParaRPr lang="ko-KR" altLang="en-US" sz="3200" b="1" spc="-150" dirty="0">
              <a:solidFill>
                <a:srgbClr val="0080C8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85653" y="1140260"/>
            <a:ext cx="4874868" cy="288032"/>
            <a:chOff x="385653" y="1229502"/>
            <a:chExt cx="4874868" cy="288032"/>
          </a:xfrm>
        </p:grpSpPr>
        <p:sp>
          <p:nvSpPr>
            <p:cNvPr id="11" name="직사각형 10"/>
            <p:cNvSpPr/>
            <p:nvPr/>
          </p:nvSpPr>
          <p:spPr>
            <a:xfrm>
              <a:off x="385653" y="1229502"/>
              <a:ext cx="4855818" cy="288032"/>
            </a:xfrm>
            <a:prstGeom prst="rect">
              <a:avLst/>
            </a:prstGeom>
            <a:gradFill flip="none" rotWithShape="1">
              <a:gsLst>
                <a:gs pos="0">
                  <a:srgbClr val="0097DA"/>
                </a:gs>
                <a:gs pos="71000">
                  <a:srgbClr val="034376"/>
                </a:gs>
                <a:gs pos="71000">
                  <a:srgbClr val="032849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23652" y="1275328"/>
              <a:ext cx="4836869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1. ‘21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년 시범사업 운영체계 및 </a:t>
              </a:r>
              <a:r>
                <a:rPr lang="ko-KR" altLang="en-US" sz="1100" dirty="0" err="1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참여주체별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역할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(1/2)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13" name="부제목 4">
            <a:extLst>
              <a:ext uri="{FF2B5EF4-FFF2-40B4-BE49-F238E27FC236}">
                <a16:creationId xmlns:a16="http://schemas.microsoft.com/office/drawing/2014/main" id="{7B3A0001-AFCE-45C5-9106-943D9A11A74D}"/>
              </a:ext>
            </a:extLst>
          </p:cNvPr>
          <p:cNvSpPr txBox="1">
            <a:spLocks/>
          </p:cNvSpPr>
          <p:nvPr/>
        </p:nvSpPr>
        <p:spPr>
          <a:xfrm>
            <a:off x="383548" y="1504482"/>
            <a:ext cx="8384215" cy="258242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marL="263525" indent="-263525">
              <a:lnSpc>
                <a:spcPct val="120000"/>
              </a:lnSpc>
              <a:buClr>
                <a:srgbClr val="0082BC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총괄기관 및 운영기관을 중심으로 지자체</a:t>
            </a:r>
            <a:r>
              <a:rPr lang="en-US" altLang="ko-KR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진단기관</a:t>
            </a:r>
            <a:r>
              <a:rPr lang="en-US" altLang="ko-KR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컨설턴트</a:t>
            </a:r>
            <a:r>
              <a:rPr lang="en-US" altLang="ko-KR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중소기업 등으로 구성된 지역기반 네트워크 운영</a:t>
            </a:r>
            <a:endParaRPr lang="en-US" altLang="ko-KR" sz="1300" b="1" spc="-30" dirty="0">
              <a:solidFill>
                <a:srgbClr val="134C77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14" name="직사각형 13"/>
          <p:cNvSpPr/>
          <p:nvPr/>
        </p:nvSpPr>
        <p:spPr>
          <a:xfrm rot="16200000">
            <a:off x="4533637" y="-3167698"/>
            <a:ext cx="45719" cy="8345893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7FAC2EA0-709A-4134-9185-FACAD18BBEC9}"/>
              </a:ext>
            </a:extLst>
          </p:cNvPr>
          <p:cNvSpPr/>
          <p:nvPr/>
        </p:nvSpPr>
        <p:spPr>
          <a:xfrm>
            <a:off x="383547" y="1982428"/>
            <a:ext cx="8345895" cy="4374829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9" name="모서리가 둥근 직사각형 48">
            <a:extLst>
              <a:ext uri="{FF2B5EF4-FFF2-40B4-BE49-F238E27FC236}">
                <a16:creationId xmlns:a16="http://schemas.microsoft.com/office/drawing/2014/main" id="{85508B0E-6064-4739-991E-0D051A9CBA81}"/>
              </a:ext>
            </a:extLst>
          </p:cNvPr>
          <p:cNvSpPr/>
          <p:nvPr/>
        </p:nvSpPr>
        <p:spPr>
          <a:xfrm>
            <a:off x="383548" y="1850264"/>
            <a:ext cx="2415714" cy="271981"/>
          </a:xfrm>
          <a:prstGeom prst="roundRect">
            <a:avLst>
              <a:gd name="adj" fmla="val 50000"/>
            </a:avLst>
          </a:prstGeom>
          <a:solidFill>
            <a:srgbClr val="141F5D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시범사업 추진체계</a:t>
            </a:r>
            <a:endParaRPr lang="ko-KR" alt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sp>
        <p:nvSpPr>
          <p:cNvPr id="42" name="TextBox 41"/>
          <p:cNvSpPr txBox="1"/>
          <p:nvPr/>
        </p:nvSpPr>
        <p:spPr bwMode="auto">
          <a:xfrm>
            <a:off x="301746" y="137841"/>
            <a:ext cx="72558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spcBef>
                <a:spcPct val="50000"/>
              </a:spcBef>
              <a:defRPr sz="1200" b="1" spc="-150">
                <a:solidFill>
                  <a:srgbClr val="2E75B6"/>
                </a:solidFill>
                <a:latin typeface="+mn-ea"/>
              </a:defRPr>
            </a:lvl1pPr>
          </a:lstStyle>
          <a:p>
            <a:r>
              <a:rPr lang="en-US" altLang="ko-KR" dirty="0" smtClean="0"/>
              <a:t>Ⅱ. </a:t>
            </a:r>
            <a:r>
              <a:rPr lang="ko-KR" altLang="en-US" dirty="0" smtClean="0"/>
              <a:t>시범사업</a:t>
            </a:r>
            <a:r>
              <a:rPr lang="en-US" altLang="ko-KR" sz="1100" dirty="0" smtClean="0"/>
              <a:t>(‘21</a:t>
            </a:r>
            <a:r>
              <a:rPr lang="ko-KR" altLang="en-US" sz="1100" dirty="0" smtClean="0"/>
              <a:t>년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 </a:t>
            </a:r>
            <a:r>
              <a:rPr lang="ko-KR" altLang="en-US" dirty="0" smtClean="0"/>
              <a:t>운영방안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779" y="2122245"/>
            <a:ext cx="6745267" cy="414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49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86600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b="1" smtClean="0">
                <a:latin typeface="+mn-ea"/>
              </a:rPr>
              <a:t>12</a:t>
            </a:fld>
            <a:endParaRPr lang="ko-KR" altLang="en-US" b="1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70329" y="555485"/>
            <a:ext cx="70627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운영체계 및 </a:t>
            </a:r>
            <a:r>
              <a:rPr lang="ko-KR" altLang="en-US" sz="20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참여주체별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역할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274380" y="434674"/>
            <a:ext cx="858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b="1" spc="-150" dirty="0" smtClean="0">
                <a:solidFill>
                  <a:srgbClr val="0080C8"/>
                </a:solidFill>
                <a:latin typeface="+mn-ea"/>
              </a:rPr>
              <a:t>02.</a:t>
            </a:r>
            <a:endParaRPr lang="ko-KR" altLang="en-US" sz="3200" b="1" spc="-150" dirty="0">
              <a:solidFill>
                <a:srgbClr val="0080C8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85653" y="1140260"/>
            <a:ext cx="4874868" cy="288032"/>
            <a:chOff x="385653" y="1229502"/>
            <a:chExt cx="4874868" cy="288032"/>
          </a:xfrm>
        </p:grpSpPr>
        <p:sp>
          <p:nvSpPr>
            <p:cNvPr id="11" name="직사각형 10"/>
            <p:cNvSpPr/>
            <p:nvPr/>
          </p:nvSpPr>
          <p:spPr>
            <a:xfrm>
              <a:off x="385653" y="1229502"/>
              <a:ext cx="4855818" cy="288032"/>
            </a:xfrm>
            <a:prstGeom prst="rect">
              <a:avLst/>
            </a:prstGeom>
            <a:gradFill flip="none" rotWithShape="1">
              <a:gsLst>
                <a:gs pos="0">
                  <a:srgbClr val="0097DA"/>
                </a:gs>
                <a:gs pos="71000">
                  <a:srgbClr val="034376"/>
                </a:gs>
                <a:gs pos="71000">
                  <a:srgbClr val="032849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23652" y="1275328"/>
              <a:ext cx="4836869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1. ‘21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년 시범사업 운영체계 및 </a:t>
              </a:r>
              <a:r>
                <a:rPr lang="ko-KR" altLang="en-US" sz="1100" dirty="0" err="1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참여주체별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역할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(2/2)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13" name="부제목 4">
            <a:extLst>
              <a:ext uri="{FF2B5EF4-FFF2-40B4-BE49-F238E27FC236}">
                <a16:creationId xmlns:a16="http://schemas.microsoft.com/office/drawing/2014/main" id="{7B3A0001-AFCE-45C5-9106-943D9A11A74D}"/>
              </a:ext>
            </a:extLst>
          </p:cNvPr>
          <p:cNvSpPr txBox="1">
            <a:spLocks/>
          </p:cNvSpPr>
          <p:nvPr/>
        </p:nvSpPr>
        <p:spPr>
          <a:xfrm>
            <a:off x="383548" y="1504482"/>
            <a:ext cx="8384215" cy="258242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marL="263525" indent="-263525">
              <a:lnSpc>
                <a:spcPct val="120000"/>
              </a:lnSpc>
              <a:buClr>
                <a:srgbClr val="0082BC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총괄기관 및 운영기관을 중심으로 지자체</a:t>
            </a:r>
            <a:r>
              <a:rPr lang="en-US" altLang="ko-KR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진단기관</a:t>
            </a:r>
            <a:r>
              <a:rPr lang="en-US" altLang="ko-KR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컨설턴트</a:t>
            </a:r>
            <a:r>
              <a:rPr lang="en-US" altLang="ko-KR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spc="-30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중소기업 등으로 구성된 지역기반 네트워크 운영</a:t>
            </a:r>
            <a:endParaRPr lang="en-US" altLang="ko-KR" sz="1300" b="1" spc="-30" dirty="0">
              <a:solidFill>
                <a:srgbClr val="134C77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14" name="직사각형 13"/>
          <p:cNvSpPr/>
          <p:nvPr/>
        </p:nvSpPr>
        <p:spPr>
          <a:xfrm rot="16200000">
            <a:off x="4533637" y="-3167698"/>
            <a:ext cx="45719" cy="8345893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7FAC2EA0-709A-4134-9185-FACAD18BBEC9}"/>
              </a:ext>
            </a:extLst>
          </p:cNvPr>
          <p:cNvSpPr/>
          <p:nvPr/>
        </p:nvSpPr>
        <p:spPr>
          <a:xfrm>
            <a:off x="383547" y="1982428"/>
            <a:ext cx="8345895" cy="441837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latin typeface="+mn-ea"/>
            </a:endParaRPr>
          </a:p>
        </p:txBody>
      </p:sp>
      <p:sp>
        <p:nvSpPr>
          <p:cNvPr id="49" name="모서리가 둥근 직사각형 48">
            <a:extLst>
              <a:ext uri="{FF2B5EF4-FFF2-40B4-BE49-F238E27FC236}">
                <a16:creationId xmlns:a16="http://schemas.microsoft.com/office/drawing/2014/main" id="{85508B0E-6064-4739-991E-0D051A9CBA81}"/>
              </a:ext>
            </a:extLst>
          </p:cNvPr>
          <p:cNvSpPr/>
          <p:nvPr/>
        </p:nvSpPr>
        <p:spPr>
          <a:xfrm>
            <a:off x="383548" y="1850264"/>
            <a:ext cx="2415714" cy="271981"/>
          </a:xfrm>
          <a:prstGeom prst="roundRect">
            <a:avLst>
              <a:gd name="adj" fmla="val 50000"/>
            </a:avLst>
          </a:prstGeom>
          <a:solidFill>
            <a:srgbClr val="264B8F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참여주체별</a:t>
            </a:r>
            <a:r>
              <a:rPr lang="ko-KR" altLang="en-US" sz="1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 역할</a:t>
            </a:r>
            <a:endParaRPr lang="ko-KR" altLang="en-US" sz="12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87CE530-06AA-42B4-A349-3411DF90DD9D}"/>
              </a:ext>
            </a:extLst>
          </p:cNvPr>
          <p:cNvSpPr/>
          <p:nvPr/>
        </p:nvSpPr>
        <p:spPr>
          <a:xfrm>
            <a:off x="2597956" y="2283555"/>
            <a:ext cx="2061130" cy="253836"/>
          </a:xfrm>
          <a:prstGeom prst="rect">
            <a:avLst/>
          </a:prstGeom>
          <a:solidFill>
            <a:srgbClr val="595959"/>
          </a:solidFill>
          <a:ln w="6350" cap="flat" cmpd="sng" algn="ctr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b="1" kern="0" dirty="0" smtClean="0">
                <a:solidFill>
                  <a:schemeClr val="bg1"/>
                </a:solidFill>
                <a:latin typeface="+mn-ea"/>
              </a:rPr>
              <a:t>참여자</a:t>
            </a:r>
            <a:endParaRPr lang="ko-KR" altLang="en-US" sz="11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2597954" y="2589121"/>
            <a:ext cx="2061130" cy="48858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kern="0" dirty="0" smtClean="0">
                <a:latin typeface="+mn-ea"/>
              </a:rPr>
              <a:t>정부</a:t>
            </a:r>
            <a:r>
              <a:rPr lang="en-US" altLang="ko-KR" sz="1100" kern="0" dirty="0" smtClean="0">
                <a:latin typeface="+mn-ea"/>
              </a:rPr>
              <a:t>(</a:t>
            </a:r>
            <a:r>
              <a:rPr lang="ko-KR" altLang="en-US" sz="1100" kern="0" dirty="0" smtClean="0">
                <a:latin typeface="+mn-ea"/>
              </a:rPr>
              <a:t>산업통상자원부</a:t>
            </a:r>
            <a:r>
              <a:rPr lang="en-US" altLang="ko-KR" sz="1100" kern="0" dirty="0" smtClean="0">
                <a:latin typeface="+mn-ea"/>
              </a:rPr>
              <a:t>)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6A9BD38-D35F-402C-B32F-BF6A9A64BE59}"/>
              </a:ext>
            </a:extLst>
          </p:cNvPr>
          <p:cNvSpPr/>
          <p:nvPr/>
        </p:nvSpPr>
        <p:spPr>
          <a:xfrm>
            <a:off x="1463412" y="2283555"/>
            <a:ext cx="1078018" cy="253836"/>
          </a:xfrm>
          <a:prstGeom prst="rect">
            <a:avLst/>
          </a:prstGeom>
          <a:solidFill>
            <a:srgbClr val="595959"/>
          </a:solidFill>
          <a:ln w="6350" cap="flat" cmpd="sng" algn="ctr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b="1" kern="0" dirty="0" smtClean="0">
                <a:solidFill>
                  <a:schemeClr val="bg1"/>
                </a:solidFill>
                <a:latin typeface="+mn-ea"/>
              </a:rPr>
              <a:t>구분</a:t>
            </a:r>
            <a:endParaRPr lang="ko-KR" altLang="en-US" sz="11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903CD7-4C63-4402-AF75-76FB67D31B91}"/>
              </a:ext>
            </a:extLst>
          </p:cNvPr>
          <p:cNvSpPr/>
          <p:nvPr/>
        </p:nvSpPr>
        <p:spPr>
          <a:xfrm>
            <a:off x="4715608" y="2283284"/>
            <a:ext cx="2965351" cy="248994"/>
          </a:xfrm>
          <a:prstGeom prst="rect">
            <a:avLst/>
          </a:prstGeom>
          <a:solidFill>
            <a:srgbClr val="595959"/>
          </a:solidFill>
          <a:ln w="6350" cap="flat" cmpd="sng" algn="ctr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b="1" kern="0" dirty="0" smtClean="0">
                <a:solidFill>
                  <a:schemeClr val="bg1"/>
                </a:solidFill>
                <a:latin typeface="+mn-ea"/>
              </a:rPr>
              <a:t>역할</a:t>
            </a:r>
            <a:endParaRPr lang="ko-KR" altLang="en-US" sz="11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5E6525CA-0A00-485E-93D7-6DFF8EB33531}"/>
              </a:ext>
            </a:extLst>
          </p:cNvPr>
          <p:cNvSpPr/>
          <p:nvPr/>
        </p:nvSpPr>
        <p:spPr>
          <a:xfrm>
            <a:off x="4715608" y="2589121"/>
            <a:ext cx="2965351" cy="48858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dirty="0" smtClean="0">
                <a:latin typeface="+mn-ea"/>
              </a:rPr>
              <a:t>시범사업 총괄</a:t>
            </a:r>
            <a:endParaRPr lang="en-US" altLang="ko-KR" sz="11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dirty="0" smtClean="0">
                <a:latin typeface="+mn-ea"/>
              </a:rPr>
              <a:t>예산편성 및 사업 이행 지원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1463411" y="2592188"/>
            <a:ext cx="1078018" cy="485467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kern="0" dirty="0" smtClean="0">
                <a:latin typeface="+mn-ea"/>
              </a:rPr>
              <a:t>총괄기관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2597954" y="3129435"/>
            <a:ext cx="2061130" cy="62568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kern="0" dirty="0" smtClean="0">
                <a:latin typeface="+mn-ea"/>
              </a:rPr>
              <a:t>한국에너지공단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5E6525CA-0A00-485E-93D7-6DFF8EB33531}"/>
              </a:ext>
            </a:extLst>
          </p:cNvPr>
          <p:cNvSpPr/>
          <p:nvPr/>
        </p:nvSpPr>
        <p:spPr>
          <a:xfrm>
            <a:off x="4715608" y="3129435"/>
            <a:ext cx="2965351" cy="62568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dirty="0" smtClean="0">
                <a:latin typeface="+mn-ea"/>
              </a:rPr>
              <a:t>사업공고 및 지원사업 대상 선정</a:t>
            </a:r>
            <a:endParaRPr lang="en-US" altLang="ko-KR" sz="11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dirty="0" smtClean="0">
                <a:latin typeface="+mn-ea"/>
              </a:rPr>
              <a:t>네트워크 운영지원</a:t>
            </a:r>
            <a:endParaRPr lang="en-US" altLang="ko-KR" sz="11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dirty="0" smtClean="0">
                <a:latin typeface="+mn-ea"/>
              </a:rPr>
              <a:t>모니터링〮성과평가 결과 검토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1463411" y="3132241"/>
            <a:ext cx="1078018" cy="621692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kern="0" dirty="0" smtClean="0">
                <a:latin typeface="+mn-ea"/>
              </a:rPr>
              <a:t>운영기관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2597954" y="3806848"/>
            <a:ext cx="2061130" cy="775619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kern="0" dirty="0" smtClean="0">
                <a:latin typeface="+mn-ea"/>
              </a:rPr>
              <a:t>지자체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5E6525CA-0A00-485E-93D7-6DFF8EB33531}"/>
              </a:ext>
            </a:extLst>
          </p:cNvPr>
          <p:cNvSpPr/>
          <p:nvPr/>
        </p:nvSpPr>
        <p:spPr>
          <a:xfrm>
            <a:off x="4715608" y="3806848"/>
            <a:ext cx="2965351" cy="77561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spc="-70" dirty="0" smtClean="0">
                <a:latin typeface="+mn-ea"/>
              </a:rPr>
              <a:t>정기 </a:t>
            </a:r>
            <a:r>
              <a:rPr lang="ko-KR" altLang="en-US" sz="1100" kern="0" spc="-70" dirty="0" err="1" smtClean="0">
                <a:latin typeface="+mn-ea"/>
              </a:rPr>
              <a:t>학습모임</a:t>
            </a:r>
            <a:r>
              <a:rPr lang="ko-KR" altLang="en-US" sz="1100" kern="0" spc="-70" dirty="0" smtClean="0">
                <a:latin typeface="+mn-ea"/>
              </a:rPr>
              <a:t> 실시</a:t>
            </a:r>
            <a:endParaRPr lang="en-US" altLang="ko-KR" sz="1100" kern="0" spc="-7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spc="-70" dirty="0" err="1" smtClean="0">
                <a:latin typeface="+mn-ea"/>
              </a:rPr>
              <a:t>우수사업장</a:t>
            </a:r>
            <a:r>
              <a:rPr lang="ko-KR" altLang="en-US" sz="1100" kern="0" spc="-70" dirty="0" smtClean="0">
                <a:latin typeface="+mn-ea"/>
              </a:rPr>
              <a:t> 현장방문 실시</a:t>
            </a:r>
            <a:endParaRPr lang="en-US" altLang="ko-KR" sz="1100" kern="0" spc="-7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spc="-70" dirty="0" smtClean="0">
                <a:latin typeface="+mn-ea"/>
              </a:rPr>
              <a:t>네트워크 구성 및 참여기업 모집</a:t>
            </a:r>
            <a:endParaRPr lang="en-US" altLang="ko-KR" sz="1100" kern="0" spc="-7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spc="-70" dirty="0" smtClean="0">
                <a:latin typeface="+mn-ea"/>
              </a:rPr>
              <a:t>진단기관 및 에너지전문가 선정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1463411" y="3806848"/>
            <a:ext cx="1078018" cy="2436314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kern="0" dirty="0" smtClean="0">
                <a:latin typeface="+mn-ea"/>
              </a:rPr>
              <a:t>지역에너지</a:t>
            </a:r>
            <a:endParaRPr lang="en-US" altLang="ko-KR" sz="1100" kern="0" dirty="0" smtClean="0">
              <a:latin typeface="+mn-ea"/>
            </a:endParaRPr>
          </a:p>
          <a:p>
            <a:pPr algn="ctr" latinLnBrk="0">
              <a:defRPr/>
            </a:pPr>
            <a:r>
              <a:rPr lang="ko-KR" altLang="en-US" sz="1100" kern="0" dirty="0" smtClean="0">
                <a:latin typeface="+mn-ea"/>
              </a:rPr>
              <a:t>효율 네트워크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2597954" y="4639200"/>
            <a:ext cx="2061130" cy="51498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kern="0" dirty="0" smtClean="0">
                <a:latin typeface="+mn-ea"/>
              </a:rPr>
              <a:t>진단기관</a:t>
            </a:r>
            <a:endParaRPr lang="en-US" altLang="ko-KR" sz="1100" kern="0" dirty="0">
              <a:latin typeface="+mn-ea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5E6525CA-0A00-485E-93D7-6DFF8EB33531}"/>
              </a:ext>
            </a:extLst>
          </p:cNvPr>
          <p:cNvSpPr/>
          <p:nvPr/>
        </p:nvSpPr>
        <p:spPr>
          <a:xfrm>
            <a:off x="4715608" y="4639200"/>
            <a:ext cx="2965351" cy="51498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dirty="0" smtClean="0">
                <a:latin typeface="+mn-ea"/>
              </a:rPr>
              <a:t>에너지진단</a:t>
            </a:r>
            <a:r>
              <a:rPr lang="en-US" altLang="ko-KR" sz="1100" kern="0" dirty="0" smtClean="0">
                <a:latin typeface="+mn-ea"/>
              </a:rPr>
              <a:t> </a:t>
            </a:r>
            <a:r>
              <a:rPr lang="ko-KR" altLang="en-US" sz="1100" kern="0" dirty="0" smtClean="0">
                <a:latin typeface="+mn-ea"/>
              </a:rPr>
              <a:t>및 절감목표 설정 지원</a:t>
            </a:r>
            <a:endParaRPr lang="en-US" altLang="ko-KR" sz="11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dirty="0" smtClean="0">
                <a:latin typeface="+mn-ea"/>
              </a:rPr>
              <a:t>에너지 효율개선 방안 발굴</a:t>
            </a:r>
            <a:endParaRPr lang="en-US" altLang="ko-KR" sz="1100" kern="0" dirty="0" smtClean="0">
              <a:latin typeface="+mn-ea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2597954" y="5210916"/>
            <a:ext cx="2061130" cy="487757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kern="0" dirty="0" smtClean="0">
                <a:latin typeface="+mn-ea"/>
              </a:rPr>
              <a:t>에너지 전문가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5E6525CA-0A00-485E-93D7-6DFF8EB33531}"/>
              </a:ext>
            </a:extLst>
          </p:cNvPr>
          <p:cNvSpPr/>
          <p:nvPr/>
        </p:nvSpPr>
        <p:spPr>
          <a:xfrm>
            <a:off x="4715608" y="5210917"/>
            <a:ext cx="2965351" cy="487756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dirty="0" smtClean="0">
                <a:latin typeface="+mn-ea"/>
              </a:rPr>
              <a:t>전문 주제 프레젠테이션</a:t>
            </a:r>
            <a:endParaRPr lang="en-US" altLang="ko-KR" sz="11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dirty="0" smtClean="0">
                <a:latin typeface="+mn-ea"/>
              </a:rPr>
              <a:t>관련 기술 및 정보 교육 제공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2597954" y="5755405"/>
            <a:ext cx="2061130" cy="487757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kern="0" dirty="0" smtClean="0">
                <a:latin typeface="+mn-ea"/>
              </a:rPr>
              <a:t>참여기업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5E6525CA-0A00-485E-93D7-6DFF8EB33531}"/>
              </a:ext>
            </a:extLst>
          </p:cNvPr>
          <p:cNvSpPr/>
          <p:nvPr/>
        </p:nvSpPr>
        <p:spPr>
          <a:xfrm>
            <a:off x="4715608" y="5755406"/>
            <a:ext cx="2965351" cy="487756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dirty="0" smtClean="0">
                <a:latin typeface="+mn-ea"/>
              </a:rPr>
              <a:t>네트워크 참여 및 효율개선사업 실시</a:t>
            </a:r>
            <a:endParaRPr lang="en-US" altLang="ko-KR" sz="1100" kern="0" dirty="0" smtClean="0">
              <a:latin typeface="+mn-ea"/>
            </a:endParaRPr>
          </a:p>
          <a:p>
            <a:pPr marL="171450" indent="-171450" latinLnBrk="0">
              <a:buFont typeface="Arial" panose="020B0604020202020204" pitchFamily="34" charset="0"/>
              <a:buChar char="•"/>
              <a:defRPr/>
            </a:pPr>
            <a:r>
              <a:rPr lang="ko-KR" altLang="en-US" sz="1100" kern="0" dirty="0" smtClean="0">
                <a:latin typeface="+mn-ea"/>
              </a:rPr>
              <a:t>정기 학습모임 참여</a:t>
            </a:r>
            <a:endParaRPr lang="ko-KR" altLang="en-US" sz="1100" kern="0" dirty="0">
              <a:latin typeface="+mn-ea"/>
            </a:endParaRPr>
          </a:p>
        </p:txBody>
      </p:sp>
      <p:sp>
        <p:nvSpPr>
          <p:cNvPr id="34" name="TextBox 33"/>
          <p:cNvSpPr txBox="1"/>
          <p:nvPr/>
        </p:nvSpPr>
        <p:spPr bwMode="auto">
          <a:xfrm>
            <a:off x="301746" y="137841"/>
            <a:ext cx="72558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spcBef>
                <a:spcPct val="50000"/>
              </a:spcBef>
              <a:defRPr sz="1200" b="1" spc="-150">
                <a:solidFill>
                  <a:srgbClr val="2E75B6"/>
                </a:solidFill>
                <a:latin typeface="+mn-ea"/>
              </a:defRPr>
            </a:lvl1pPr>
          </a:lstStyle>
          <a:p>
            <a:r>
              <a:rPr lang="en-US" altLang="ko-KR" dirty="0" smtClean="0"/>
              <a:t>Ⅱ. </a:t>
            </a:r>
            <a:r>
              <a:rPr lang="ko-KR" altLang="en-US" dirty="0" smtClean="0"/>
              <a:t>시범사업</a:t>
            </a:r>
            <a:r>
              <a:rPr lang="en-US" altLang="ko-KR" sz="1100" dirty="0" smtClean="0"/>
              <a:t>(‘21</a:t>
            </a:r>
            <a:r>
              <a:rPr lang="ko-KR" altLang="en-US" sz="1100" dirty="0" smtClean="0"/>
              <a:t>년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 </a:t>
            </a:r>
            <a:r>
              <a:rPr lang="ko-KR" altLang="en-US" dirty="0" smtClean="0"/>
              <a:t>운영방안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4826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86600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b="1" smtClean="0">
                <a:latin typeface="+mn-ea"/>
              </a:rPr>
              <a:t>13</a:t>
            </a:fld>
            <a:endParaRPr lang="ko-KR" altLang="en-US" b="1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70329" y="555485"/>
            <a:ext cx="70627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추진방법 및 절차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274380" y="434674"/>
            <a:ext cx="858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b="1" spc="-150" dirty="0" smtClean="0">
                <a:solidFill>
                  <a:srgbClr val="0080C8"/>
                </a:solidFill>
                <a:latin typeface="+mn-ea"/>
              </a:rPr>
              <a:t>03.</a:t>
            </a:r>
            <a:endParaRPr lang="ko-KR" altLang="en-US" sz="3200" b="1" spc="-150" dirty="0">
              <a:solidFill>
                <a:srgbClr val="0080C8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85653" y="1140260"/>
            <a:ext cx="4874868" cy="288032"/>
            <a:chOff x="385653" y="1229502"/>
            <a:chExt cx="4874868" cy="288032"/>
          </a:xfrm>
        </p:grpSpPr>
        <p:sp>
          <p:nvSpPr>
            <p:cNvPr id="11" name="직사각형 10"/>
            <p:cNvSpPr/>
            <p:nvPr/>
          </p:nvSpPr>
          <p:spPr>
            <a:xfrm>
              <a:off x="385653" y="1229502"/>
              <a:ext cx="4855818" cy="288032"/>
            </a:xfrm>
            <a:prstGeom prst="rect">
              <a:avLst/>
            </a:prstGeom>
            <a:gradFill flip="none" rotWithShape="1">
              <a:gsLst>
                <a:gs pos="0">
                  <a:srgbClr val="0097DA"/>
                </a:gs>
                <a:gs pos="71000">
                  <a:srgbClr val="034376"/>
                </a:gs>
                <a:gs pos="71000">
                  <a:srgbClr val="032849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23652" y="1275328"/>
              <a:ext cx="4836869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1. ‘21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년 시범사업 추진일정 및 세부절차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13" name="부제목 4">
            <a:extLst>
              <a:ext uri="{FF2B5EF4-FFF2-40B4-BE49-F238E27FC236}">
                <a16:creationId xmlns:a16="http://schemas.microsoft.com/office/drawing/2014/main" id="{7B3A0001-AFCE-45C5-9106-943D9A11A74D}"/>
              </a:ext>
            </a:extLst>
          </p:cNvPr>
          <p:cNvSpPr txBox="1">
            <a:spLocks/>
          </p:cNvSpPr>
          <p:nvPr/>
        </p:nvSpPr>
        <p:spPr>
          <a:xfrm>
            <a:off x="383548" y="1504482"/>
            <a:ext cx="8384215" cy="258242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marL="263525" indent="-263525">
              <a:lnSpc>
                <a:spcPct val="120000"/>
              </a:lnSpc>
              <a:buClr>
                <a:srgbClr val="0082BC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시범사업 기간 및 재원을 고려하여</a:t>
            </a:r>
            <a:r>
              <a:rPr lang="en-US" altLang="ko-KR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운영체계 및 절차를 간소화하여 추진</a:t>
            </a:r>
            <a:endParaRPr lang="en-US" altLang="ko-KR" sz="1300" b="1" dirty="0">
              <a:solidFill>
                <a:srgbClr val="134C77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14" name="직사각형 13"/>
          <p:cNvSpPr/>
          <p:nvPr/>
        </p:nvSpPr>
        <p:spPr>
          <a:xfrm rot="16200000">
            <a:off x="4533637" y="-3167698"/>
            <a:ext cx="45719" cy="8345893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23684"/>
              </p:ext>
            </p:extLst>
          </p:nvPr>
        </p:nvGraphicFramePr>
        <p:xfrm>
          <a:off x="505466" y="2561481"/>
          <a:ext cx="8107310" cy="3640317"/>
        </p:xfrm>
        <a:graphic>
          <a:graphicData uri="http://schemas.openxmlformats.org/drawingml/2006/table">
            <a:tbl>
              <a:tblPr/>
              <a:tblGrid>
                <a:gridCol w="14452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63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7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76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07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2404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EE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시범사업 공고 및</a:t>
                      </a:r>
                      <a:endParaRPr lang="en-US" altLang="ko-KR" sz="105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신청서 접수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3~5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지원대상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규모</a:t>
                      </a:r>
                      <a:r>
                        <a:rPr lang="en-US" altLang="ko-KR" sz="105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지원조건 등을 포함한 시범사업 공고</a:t>
                      </a:r>
                      <a:endParaRPr lang="en-US" altLang="ko-KR" sz="1050" baseline="0" dirty="0" smtClean="0">
                        <a:latin typeface="+mn-ea"/>
                        <a:ea typeface="+mn-ea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baseline="0" dirty="0" err="1" smtClean="0">
                          <a:latin typeface="+mn-ea"/>
                          <a:ea typeface="+mn-ea"/>
                        </a:rPr>
                        <a:t>지자체를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 중심으로 한 컨소시엄 형태로 신청</a:t>
                      </a:r>
                      <a:endParaRPr lang="en-US" altLang="ko-KR" sz="1050" baseline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6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4E4E4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43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7213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사업대상 선정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0F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3~5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</a:p>
                  </a:txBody>
                  <a:tcPr marL="26811" marR="26811" marT="7413" marB="7413" anchor="ctr">
                    <a:lnL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총 </a:t>
                      </a:r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점</a:t>
                      </a:r>
                      <a:r>
                        <a:rPr lang="en-US" altLang="ko-KR" sz="90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계량지표 </a:t>
                      </a:r>
                      <a:r>
                        <a:rPr lang="en-US" altLang="ko-KR" sz="900" dirty="0" smtClean="0">
                          <a:latin typeface="+mn-ea"/>
                          <a:ea typeface="+mn-ea"/>
                        </a:rPr>
                        <a:t>40</a:t>
                      </a:r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점 </a:t>
                      </a:r>
                      <a:r>
                        <a:rPr lang="en-US" altLang="ko-KR" sz="900" dirty="0" smtClean="0">
                          <a:latin typeface="+mn-ea"/>
                          <a:ea typeface="+mn-ea"/>
                        </a:rPr>
                        <a:t>+ </a:t>
                      </a:r>
                      <a:r>
                        <a:rPr lang="ko-KR" altLang="en-US" sz="900" dirty="0" err="1" smtClean="0">
                          <a:latin typeface="+mn-ea"/>
                          <a:ea typeface="+mn-ea"/>
                        </a:rPr>
                        <a:t>비계량지표</a:t>
                      </a:r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dirty="0" smtClean="0">
                          <a:latin typeface="+mn-ea"/>
                          <a:ea typeface="+mn-ea"/>
                        </a:rPr>
                        <a:t>60</a:t>
                      </a:r>
                      <a:r>
                        <a:rPr lang="ko-KR" altLang="en-US" sz="900" dirty="0" smtClean="0">
                          <a:latin typeface="+mn-ea"/>
                          <a:ea typeface="+mn-ea"/>
                        </a:rPr>
                        <a:t>점</a:t>
                      </a:r>
                      <a:r>
                        <a:rPr lang="en-US" altLang="ko-KR" sz="900" dirty="0" smtClean="0"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을 만점으로 사업대상 선정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72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50" spc="-30" baseline="0" dirty="0" smtClean="0">
                          <a:latin typeface="+mn-ea"/>
                          <a:ea typeface="+mn-ea"/>
                        </a:rPr>
                        <a:t>EE</a:t>
                      </a:r>
                      <a:r>
                        <a:rPr lang="ko-KR" altLang="en-US" sz="1050" spc="-30" baseline="0" dirty="0" smtClean="0">
                          <a:latin typeface="+mn-ea"/>
                          <a:ea typeface="+mn-ea"/>
                        </a:rPr>
                        <a:t>사업으로 선정된 지자체 컨소시엄  중 </a:t>
                      </a:r>
                      <a:r>
                        <a:rPr lang="en-US" altLang="ko-KR" sz="1050" spc="-30" baseline="0" dirty="0" smtClean="0"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050" spc="-30" baseline="0" dirty="0" smtClean="0">
                          <a:latin typeface="+mn-ea"/>
                          <a:ea typeface="+mn-ea"/>
                        </a:rPr>
                        <a:t>개 네트워크를 </a:t>
                      </a:r>
                      <a:r>
                        <a:rPr lang="en-US" altLang="ko-KR" sz="1050" spc="-30" baseline="0" dirty="0" smtClean="0">
                          <a:latin typeface="+mn-ea"/>
                          <a:ea typeface="+mn-ea"/>
                        </a:rPr>
                        <a:t>LEEN </a:t>
                      </a:r>
                      <a:r>
                        <a:rPr lang="ko-KR" altLang="en-US" sz="1050" spc="-30" baseline="0" dirty="0" smtClean="0">
                          <a:latin typeface="+mn-ea"/>
                          <a:ea typeface="+mn-ea"/>
                        </a:rPr>
                        <a:t>시범사업으로 선정</a:t>
                      </a:r>
                      <a:endParaRPr lang="ko-KR" altLang="en-US" sz="1050" spc="-30" baseline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873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D2DD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에너지효율화 컨설팅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D2DD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D2DD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D2DD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D2DD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D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D2DD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5~10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endParaRPr lang="ko-KR" altLang="en-US" sz="105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지자체가 선정한 진단기관이 중소기업 진단 추진</a:t>
                      </a:r>
                      <a:r>
                        <a:rPr lang="en-US" altLang="ko-KR" sz="105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개선방안 도출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3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D2DD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EC2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98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학습모임 운영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AEC2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EC2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EC2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EC2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AEC2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6~11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ko-KR" altLang="en-US" sz="105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50" b="0" spc="-50" baseline="0" dirty="0" err="1" smtClean="0">
                          <a:latin typeface="+mn-ea"/>
                          <a:ea typeface="+mn-ea"/>
                        </a:rPr>
                        <a:t>실증사례</a:t>
                      </a:r>
                      <a:r>
                        <a:rPr lang="ko-KR" altLang="en-US" sz="1050" b="0" spc="-50" baseline="0" dirty="0" smtClean="0">
                          <a:latin typeface="+mn-ea"/>
                          <a:ea typeface="+mn-ea"/>
                        </a:rPr>
                        <a:t> 및 신기술 등 에너지기술 </a:t>
                      </a:r>
                      <a:r>
                        <a:rPr lang="ko-KR" altLang="en-US" sz="1050" b="0" spc="-50" baseline="0" dirty="0" smtClean="0">
                          <a:latin typeface="+mn-ea"/>
                          <a:ea typeface="+mn-ea"/>
                        </a:rPr>
                        <a:t>관련 상호 학습모임</a:t>
                      </a:r>
                      <a:r>
                        <a:rPr lang="en-US" altLang="ko-KR" sz="900" b="0" spc="-50" baseline="0" dirty="0" smtClean="0">
                          <a:latin typeface="+mn-ea"/>
                          <a:ea typeface="+mn-ea"/>
                        </a:rPr>
                        <a:t>(2~3</a:t>
                      </a:r>
                      <a:r>
                        <a:rPr lang="ko-KR" altLang="en-US" sz="900" b="0" spc="-50" baseline="0" dirty="0" smtClean="0">
                          <a:latin typeface="+mn-ea"/>
                          <a:ea typeface="+mn-ea"/>
                        </a:rPr>
                        <a:t>차례</a:t>
                      </a:r>
                      <a:r>
                        <a:rPr lang="en-US" altLang="ko-KR" sz="900" b="0" spc="-50" baseline="0" dirty="0" smtClean="0"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50" b="0" spc="-50" baseline="0" dirty="0" smtClean="0">
                          <a:latin typeface="+mn-ea"/>
                          <a:ea typeface="+mn-ea"/>
                        </a:rPr>
                        <a:t>을 정기적으로 </a:t>
                      </a:r>
                      <a:r>
                        <a:rPr lang="ko-KR" altLang="en-US" sz="1050" b="0" spc="-50" baseline="0" dirty="0" smtClean="0">
                          <a:latin typeface="+mn-ea"/>
                          <a:ea typeface="+mn-ea"/>
                        </a:rPr>
                        <a:t>추진   </a:t>
                      </a:r>
                      <a:r>
                        <a:rPr lang="en-US" altLang="ko-KR" sz="900" b="0" spc="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spc="0" baseline="0" dirty="0" smtClean="0">
                          <a:latin typeface="+mn-ea"/>
                          <a:ea typeface="+mn-ea"/>
                        </a:rPr>
                        <a:t>전문가 </a:t>
                      </a:r>
                      <a:r>
                        <a:rPr lang="ko-KR" altLang="en-US" sz="900" b="0" spc="0" baseline="0" dirty="0" err="1" smtClean="0">
                          <a:latin typeface="+mn-ea"/>
                          <a:ea typeface="+mn-ea"/>
                        </a:rPr>
                        <a:t>매칭을</a:t>
                      </a:r>
                      <a:r>
                        <a:rPr lang="ko-KR" altLang="en-US" sz="900" b="0" spc="0" baseline="0" dirty="0" smtClean="0">
                          <a:latin typeface="+mn-ea"/>
                          <a:ea typeface="+mn-ea"/>
                        </a:rPr>
                        <a:t> 통한 절감기술 교육 및 최신동향 등 공유</a:t>
                      </a:r>
                      <a:r>
                        <a:rPr lang="en-US" altLang="ko-KR" sz="900" b="0" spc="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b="0" spc="0" baseline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73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AEC2D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ABF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accent3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541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시설개체 지원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AABF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ABF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ABF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ABF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D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AABF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6~11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월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시설개체 및 개체비용 지원</a:t>
                      </a:r>
                      <a:endParaRPr lang="en-US" altLang="ko-KR" sz="1050" dirty="0" smtClean="0">
                        <a:latin typeface="+mn-ea"/>
                        <a:ea typeface="+mn-ea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품질제고 및 신뢰성 향상 도모를 </a:t>
                      </a:r>
                      <a:r>
                        <a:rPr lang="ko-KR" altLang="en-US" sz="1050" b="0" dirty="0" smtClean="0">
                          <a:latin typeface="+mn-ea"/>
                          <a:ea typeface="+mn-ea"/>
                        </a:rPr>
                        <a:t>위한 현장점검 실시</a:t>
                      </a:r>
                      <a:endParaRPr lang="en-US" altLang="ko-KR" sz="1050" b="0" dirty="0" smtClean="0">
                        <a:latin typeface="+mn-ea"/>
                        <a:ea typeface="+mn-ea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spc="-50" baseline="0" dirty="0" smtClean="0">
                          <a:latin typeface="+mn-ea"/>
                          <a:ea typeface="+mn-ea"/>
                        </a:rPr>
                        <a:t>현장확인 후 업체당 </a:t>
                      </a:r>
                      <a:r>
                        <a:rPr lang="en-US" altLang="ko-KR" sz="1050" spc="-50" baseline="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050" spc="-50" baseline="0" dirty="0" err="1" smtClean="0">
                          <a:latin typeface="+mn-ea"/>
                          <a:ea typeface="+mn-ea"/>
                        </a:rPr>
                        <a:t>억원</a:t>
                      </a:r>
                      <a:r>
                        <a:rPr lang="ko-KR" altLang="en-US" sz="1050" spc="-50" baseline="0" dirty="0" smtClean="0">
                          <a:latin typeface="+mn-ea"/>
                          <a:ea typeface="+mn-ea"/>
                        </a:rPr>
                        <a:t> 한도</a:t>
                      </a:r>
                      <a:r>
                        <a:rPr lang="en-US" altLang="ko-KR" sz="1050" spc="-5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spc="-50" baseline="0" dirty="0" smtClean="0">
                          <a:latin typeface="+mn-ea"/>
                          <a:ea typeface="+mn-ea"/>
                        </a:rPr>
                        <a:t>투자비용의 </a:t>
                      </a:r>
                      <a:r>
                        <a:rPr lang="en-US" altLang="ko-KR" sz="1050" spc="-50" baseline="0" dirty="0" smtClean="0">
                          <a:latin typeface="+mn-ea"/>
                          <a:ea typeface="+mn-ea"/>
                        </a:rPr>
                        <a:t>80% </a:t>
                      </a:r>
                      <a:r>
                        <a:rPr lang="ko-KR" altLang="en-US" sz="1050" spc="-50" baseline="0" dirty="0" smtClean="0">
                          <a:latin typeface="+mn-ea"/>
                          <a:ea typeface="+mn-ea"/>
                        </a:rPr>
                        <a:t>이내에서 중소사업장에 보조금 지급</a:t>
                      </a: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73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AABF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46699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18542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960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성과분석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46699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99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46699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46699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ABF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99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차년도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6811" marR="26811" marT="7413" marB="7413" anchor="ctr">
                    <a:lnL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에너지절감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 성과</a:t>
                      </a: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분석</a:t>
                      </a:r>
                      <a:endParaRPr lang="en-US" altLang="ko-KR" sz="1050" dirty="0" smtClean="0">
                        <a:latin typeface="+mn-ea"/>
                        <a:ea typeface="+mn-ea"/>
                      </a:endParaRPr>
                    </a:p>
                    <a:p>
                      <a:pPr marL="171450" indent="-171450" latinLnBrk="1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시범사업 참여</a:t>
                      </a:r>
                      <a:r>
                        <a:rPr lang="ko-KR" altLang="en-US" sz="1050" baseline="0" dirty="0" smtClean="0">
                          <a:latin typeface="+mn-ea"/>
                          <a:ea typeface="+mn-ea"/>
                        </a:rPr>
                        <a:t> 관련 만족도 설문조사 실시</a:t>
                      </a:r>
                      <a:endParaRPr lang="ko-KR" altLang="en-US" sz="105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7" name="직사각형 16">
            <a:extLst>
              <a:ext uri="{FF2B5EF4-FFF2-40B4-BE49-F238E27FC236}">
                <a16:creationId xmlns:a16="http://schemas.microsoft.com/office/drawing/2014/main" id="{E87CE530-06AA-42B4-A349-3411DF90DD9D}"/>
              </a:ext>
            </a:extLst>
          </p:cNvPr>
          <p:cNvSpPr/>
          <p:nvPr/>
        </p:nvSpPr>
        <p:spPr>
          <a:xfrm>
            <a:off x="2914639" y="2220857"/>
            <a:ext cx="5698137" cy="253836"/>
          </a:xfrm>
          <a:prstGeom prst="rect">
            <a:avLst/>
          </a:prstGeom>
          <a:solidFill>
            <a:srgbClr val="595959"/>
          </a:solidFill>
          <a:ln w="6350" cap="flat" cmpd="sng" algn="ctr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b="1" kern="0" dirty="0" smtClean="0">
                <a:solidFill>
                  <a:schemeClr val="bg1"/>
                </a:solidFill>
                <a:latin typeface="+mn-ea"/>
              </a:rPr>
              <a:t>내용</a:t>
            </a:r>
            <a:endParaRPr lang="ko-KR" altLang="en-US" sz="11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6A9BD38-D35F-402C-B32F-BF6A9A64BE59}"/>
              </a:ext>
            </a:extLst>
          </p:cNvPr>
          <p:cNvSpPr/>
          <p:nvPr/>
        </p:nvSpPr>
        <p:spPr>
          <a:xfrm>
            <a:off x="505467" y="2227136"/>
            <a:ext cx="1445254" cy="253836"/>
          </a:xfrm>
          <a:prstGeom prst="rect">
            <a:avLst/>
          </a:prstGeom>
          <a:solidFill>
            <a:srgbClr val="595959"/>
          </a:solidFill>
          <a:ln w="6350" cap="flat" cmpd="sng" algn="ctr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b="1" kern="0" dirty="0" smtClean="0">
                <a:solidFill>
                  <a:schemeClr val="bg1"/>
                </a:solidFill>
                <a:latin typeface="+mn-ea"/>
              </a:rPr>
              <a:t>절차</a:t>
            </a:r>
            <a:endParaRPr lang="ko-KR" altLang="en-US" sz="11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87CE530-06AA-42B4-A349-3411DF90DD9D}"/>
              </a:ext>
            </a:extLst>
          </p:cNvPr>
          <p:cNvSpPr/>
          <p:nvPr/>
        </p:nvSpPr>
        <p:spPr>
          <a:xfrm>
            <a:off x="2054680" y="2220857"/>
            <a:ext cx="756000" cy="253836"/>
          </a:xfrm>
          <a:prstGeom prst="rect">
            <a:avLst/>
          </a:prstGeom>
          <a:solidFill>
            <a:srgbClr val="595959"/>
          </a:solidFill>
          <a:ln w="6350" cap="flat" cmpd="sng" algn="ctr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1100" b="1" kern="0" dirty="0" smtClean="0">
                <a:solidFill>
                  <a:schemeClr val="bg1"/>
                </a:solidFill>
                <a:latin typeface="+mn-ea"/>
              </a:rPr>
              <a:t>일정</a:t>
            </a:r>
            <a:endParaRPr lang="ko-KR" altLang="en-US" sz="11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3004456" y="3231029"/>
            <a:ext cx="396000" cy="180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/>
          <a:lstStyle/>
          <a:p>
            <a:pPr algn="ctr"/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EE</a:t>
            </a:r>
            <a:endParaRPr lang="ko-KR" altLang="en-US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004456" y="3559901"/>
            <a:ext cx="396000" cy="180000"/>
          </a:xfrm>
          <a:prstGeom prst="roundRect">
            <a:avLst/>
          </a:prstGeom>
          <a:solidFill>
            <a:srgbClr val="264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/>
          <a:lstStyle/>
          <a:p>
            <a:pPr algn="ctr"/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LEEN</a:t>
            </a:r>
            <a:endParaRPr lang="ko-KR" altLang="en-US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3004456" y="3993416"/>
            <a:ext cx="396000" cy="180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/>
          <a:lstStyle/>
          <a:p>
            <a:pPr algn="ctr"/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EE</a:t>
            </a:r>
            <a:endParaRPr lang="ko-KR" altLang="en-US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3004456" y="4458571"/>
            <a:ext cx="396000" cy="180000"/>
          </a:xfrm>
          <a:prstGeom prst="roundRect">
            <a:avLst/>
          </a:prstGeom>
          <a:solidFill>
            <a:srgbClr val="264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/>
          <a:lstStyle/>
          <a:p>
            <a:pPr algn="ctr"/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LEEN</a:t>
            </a:r>
            <a:endParaRPr lang="ko-KR" altLang="en-US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3004456" y="5064570"/>
            <a:ext cx="396000" cy="1800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/>
          <a:lstStyle/>
          <a:p>
            <a:pPr algn="ctr"/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EE</a:t>
            </a:r>
            <a:endParaRPr lang="ko-KR" altLang="en-US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3004456" y="5806120"/>
            <a:ext cx="396000" cy="180000"/>
          </a:xfrm>
          <a:prstGeom prst="roundRect">
            <a:avLst/>
          </a:prstGeom>
          <a:solidFill>
            <a:srgbClr val="264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rtlCol="0" anchor="ctr"/>
          <a:lstStyle/>
          <a:p>
            <a:pPr algn="ctr"/>
            <a:r>
              <a:rPr lang="en-US" altLang="ko-KR" sz="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LEEN</a:t>
            </a:r>
            <a:endParaRPr lang="ko-KR" altLang="en-US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7FAC2EA0-709A-4134-9185-FACAD18BBEC9}"/>
              </a:ext>
            </a:extLst>
          </p:cNvPr>
          <p:cNvSpPr/>
          <p:nvPr/>
        </p:nvSpPr>
        <p:spPr>
          <a:xfrm>
            <a:off x="383547" y="1982428"/>
            <a:ext cx="8345895" cy="4374830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35" name="모서리가 둥근 직사각형 34">
            <a:extLst>
              <a:ext uri="{FF2B5EF4-FFF2-40B4-BE49-F238E27FC236}">
                <a16:creationId xmlns:a16="http://schemas.microsoft.com/office/drawing/2014/main" id="{85508B0E-6064-4739-991E-0D051A9CBA81}"/>
              </a:ext>
            </a:extLst>
          </p:cNvPr>
          <p:cNvSpPr/>
          <p:nvPr/>
        </p:nvSpPr>
        <p:spPr>
          <a:xfrm>
            <a:off x="383548" y="1850264"/>
            <a:ext cx="2415714" cy="271981"/>
          </a:xfrm>
          <a:prstGeom prst="roundRect">
            <a:avLst>
              <a:gd name="adj" fmla="val 50000"/>
            </a:avLst>
          </a:prstGeom>
          <a:solidFill>
            <a:srgbClr val="3C85B4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추진절차 및 일정</a:t>
            </a:r>
            <a:endParaRPr lang="ko-KR" altLang="en-US" sz="12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sp>
        <p:nvSpPr>
          <p:cNvPr id="23" name="TextBox 22"/>
          <p:cNvSpPr txBox="1"/>
          <p:nvPr/>
        </p:nvSpPr>
        <p:spPr bwMode="auto">
          <a:xfrm>
            <a:off x="301746" y="137841"/>
            <a:ext cx="72558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spcBef>
                <a:spcPct val="50000"/>
              </a:spcBef>
              <a:defRPr sz="1200" b="1" spc="-150">
                <a:solidFill>
                  <a:srgbClr val="2E75B6"/>
                </a:solidFill>
                <a:latin typeface="+mn-ea"/>
              </a:defRPr>
            </a:lvl1pPr>
          </a:lstStyle>
          <a:p>
            <a:r>
              <a:rPr lang="en-US" altLang="ko-KR" dirty="0" smtClean="0"/>
              <a:t>Ⅱ. </a:t>
            </a:r>
            <a:r>
              <a:rPr lang="ko-KR" altLang="en-US" dirty="0" smtClean="0"/>
              <a:t>시범사업</a:t>
            </a:r>
            <a:r>
              <a:rPr lang="en-US" altLang="ko-KR" sz="1100" dirty="0" smtClean="0"/>
              <a:t>(‘21</a:t>
            </a:r>
            <a:r>
              <a:rPr lang="ko-KR" altLang="en-US" sz="1100" dirty="0" smtClean="0"/>
              <a:t>년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 </a:t>
            </a:r>
            <a:r>
              <a:rPr lang="ko-KR" altLang="en-US" dirty="0" smtClean="0"/>
              <a:t>운영방안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2792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86600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b="1" smtClean="0">
                <a:latin typeface="+mn-ea"/>
              </a:rPr>
              <a:t>14</a:t>
            </a:fld>
            <a:endParaRPr lang="ko-KR" altLang="en-US" b="1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70329" y="555485"/>
            <a:ext cx="70627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시범사업 기대효과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274380" y="434674"/>
            <a:ext cx="858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b="1" spc="-150" dirty="0" smtClean="0">
                <a:solidFill>
                  <a:srgbClr val="0080C8"/>
                </a:solidFill>
                <a:latin typeface="+mn-ea"/>
              </a:rPr>
              <a:t>04.</a:t>
            </a:r>
            <a:endParaRPr lang="ko-KR" altLang="en-US" sz="3200" b="1" spc="-150" dirty="0">
              <a:solidFill>
                <a:srgbClr val="0080C8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85653" y="1140260"/>
            <a:ext cx="4874868" cy="288032"/>
            <a:chOff x="385653" y="1229502"/>
            <a:chExt cx="4874868" cy="288032"/>
          </a:xfrm>
        </p:grpSpPr>
        <p:sp>
          <p:nvSpPr>
            <p:cNvPr id="11" name="직사각형 10"/>
            <p:cNvSpPr/>
            <p:nvPr/>
          </p:nvSpPr>
          <p:spPr>
            <a:xfrm>
              <a:off x="385653" y="1229502"/>
              <a:ext cx="4855818" cy="288032"/>
            </a:xfrm>
            <a:prstGeom prst="rect">
              <a:avLst/>
            </a:prstGeom>
            <a:gradFill flip="none" rotWithShape="1">
              <a:gsLst>
                <a:gs pos="0">
                  <a:srgbClr val="0097DA"/>
                </a:gs>
                <a:gs pos="71000">
                  <a:srgbClr val="034376"/>
                </a:gs>
                <a:gs pos="71000">
                  <a:srgbClr val="032849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23652" y="1275328"/>
              <a:ext cx="4836869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1. ‘21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년 시범사업 기대효과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13" name="부제목 4">
            <a:extLst>
              <a:ext uri="{FF2B5EF4-FFF2-40B4-BE49-F238E27FC236}">
                <a16:creationId xmlns:a16="http://schemas.microsoft.com/office/drawing/2014/main" id="{7B3A0001-AFCE-45C5-9106-943D9A11A74D}"/>
              </a:ext>
            </a:extLst>
          </p:cNvPr>
          <p:cNvSpPr txBox="1">
            <a:spLocks/>
          </p:cNvSpPr>
          <p:nvPr/>
        </p:nvSpPr>
        <p:spPr>
          <a:xfrm>
            <a:off x="383548" y="1504482"/>
            <a:ext cx="8384215" cy="258242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marL="263525" indent="-263525">
              <a:lnSpc>
                <a:spcPct val="120000"/>
              </a:lnSpc>
              <a:buClr>
                <a:srgbClr val="0082BC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시범사업 운영을 통해 참여기업의 에너지절감 및 에너지 관리체질 개선효과 기대</a:t>
            </a:r>
            <a:endParaRPr lang="en-US" altLang="ko-KR" sz="1300" b="1" dirty="0">
              <a:solidFill>
                <a:srgbClr val="134C77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14" name="직사각형 13"/>
          <p:cNvSpPr/>
          <p:nvPr/>
        </p:nvSpPr>
        <p:spPr>
          <a:xfrm rot="16200000">
            <a:off x="4533637" y="-3167698"/>
            <a:ext cx="45719" cy="8345893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E7832ECA-9569-4E9E-B2D0-CA8883C3BD2D}"/>
              </a:ext>
            </a:extLst>
          </p:cNvPr>
          <p:cNvSpPr/>
          <p:nvPr/>
        </p:nvSpPr>
        <p:spPr>
          <a:xfrm>
            <a:off x="383547" y="4375868"/>
            <a:ext cx="8345895" cy="1990097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22" name="Rectangle 6">
            <a:extLst>
              <a:ext uri="{FF2B5EF4-FFF2-40B4-BE49-F238E27FC236}">
                <a16:creationId xmlns:a16="http://schemas.microsoft.com/office/drawing/2014/main" id="{AB54C5C1-B8DE-466A-8430-34E5E941AADD}"/>
              </a:ext>
            </a:extLst>
          </p:cNvPr>
          <p:cNvSpPr/>
          <p:nvPr/>
        </p:nvSpPr>
        <p:spPr>
          <a:xfrm>
            <a:off x="383547" y="3991880"/>
            <a:ext cx="3609178" cy="381427"/>
          </a:xfrm>
          <a:custGeom>
            <a:avLst/>
            <a:gdLst>
              <a:gd name="connsiteX0" fmla="*/ 0 w 5285462"/>
              <a:gd name="connsiteY0" fmla="*/ 0 h 576064"/>
              <a:gd name="connsiteX1" fmla="*/ 4724629 w 5285462"/>
              <a:gd name="connsiteY1" fmla="*/ 0 h 576064"/>
              <a:gd name="connsiteX2" fmla="*/ 5285462 w 5285462"/>
              <a:gd name="connsiteY2" fmla="*/ 576064 h 576064"/>
              <a:gd name="connsiteX3" fmla="*/ 0 w 5285462"/>
              <a:gd name="connsiteY3" fmla="*/ 576064 h 576064"/>
              <a:gd name="connsiteX4" fmla="*/ 0 w 5285462"/>
              <a:gd name="connsiteY4" fmla="*/ 0 h 576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85462" h="576064">
                <a:moveTo>
                  <a:pt x="0" y="0"/>
                </a:moveTo>
                <a:lnTo>
                  <a:pt x="4724629" y="0"/>
                </a:lnTo>
                <a:lnTo>
                  <a:pt x="5285462" y="576064"/>
                </a:lnTo>
                <a:lnTo>
                  <a:pt x="0" y="576064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286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itchFamily="34" charset="0"/>
              </a:rPr>
              <a:t>[</a:t>
            </a:r>
            <a:r>
              <a:rPr kumimoji="0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itchFamily="34" charset="0"/>
              </a:rPr>
              <a:t>참고</a:t>
            </a:r>
            <a:r>
              <a:rPr kumimoji="0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itchFamily="34" charset="0"/>
              </a:rPr>
              <a:t>] </a:t>
            </a:r>
            <a:r>
              <a:rPr lang="ko-KR" altLang="en-US" sz="1200" b="1" kern="0" dirty="0" smtClean="0">
                <a:solidFill>
                  <a:prstClr val="white"/>
                </a:solidFill>
                <a:latin typeface="+mn-ea"/>
                <a:cs typeface="Arial" pitchFamily="34" charset="0"/>
              </a:rPr>
              <a:t>독일의 </a:t>
            </a:r>
            <a:r>
              <a:rPr lang="en-US" altLang="ko-KR" sz="1200" b="1" kern="0" dirty="0" smtClean="0">
                <a:solidFill>
                  <a:prstClr val="white"/>
                </a:solidFill>
                <a:latin typeface="+mn-ea"/>
                <a:cs typeface="Arial" pitchFamily="34" charset="0"/>
              </a:rPr>
              <a:t>30 Pilot Network </a:t>
            </a:r>
            <a:r>
              <a:rPr lang="ko-KR" altLang="en-US" sz="1200" b="1" kern="0" dirty="0" smtClean="0">
                <a:solidFill>
                  <a:prstClr val="white"/>
                </a:solidFill>
                <a:latin typeface="+mn-ea"/>
                <a:cs typeface="Arial" pitchFamily="34" charset="0"/>
              </a:rPr>
              <a:t>프로젝트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Arial" pitchFamily="34" charset="0"/>
            </a:endParaRPr>
          </a:p>
        </p:txBody>
      </p:sp>
      <p:sp>
        <p:nvSpPr>
          <p:cNvPr id="23" name="부제목 4"/>
          <p:cNvSpPr txBox="1">
            <a:spLocks/>
          </p:cNvSpPr>
          <p:nvPr/>
        </p:nvSpPr>
        <p:spPr>
          <a:xfrm>
            <a:off x="543635" y="4467364"/>
            <a:ext cx="8069142" cy="1719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200">
                <a:latin typeface="나눔스퀘어_ac Bold" panose="020B0600000101010101" pitchFamily="50" charset="-127"/>
                <a:ea typeface="나눔스퀘어_ac Bold" panose="020B0600000101010101" pitchFamily="50" charset="-127"/>
              </a:defRPr>
            </a:lvl1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100" b="1" dirty="0" smtClean="0">
                <a:latin typeface="+mn-ea"/>
                <a:ea typeface="+mn-ea"/>
                <a:sym typeface="Wingdings" panose="05000000000000000000" pitchFamily="2" charset="2"/>
              </a:rPr>
              <a:t>(</a:t>
            </a:r>
            <a:r>
              <a:rPr lang="ko-KR" altLang="en-US" sz="1100" b="1" dirty="0" smtClean="0">
                <a:latin typeface="+mn-ea"/>
                <a:ea typeface="+mn-ea"/>
                <a:sym typeface="Wingdings" panose="05000000000000000000" pitchFamily="2" charset="2"/>
              </a:rPr>
              <a:t>참여기업 구성</a:t>
            </a:r>
            <a:r>
              <a:rPr lang="en-US" altLang="ko-KR" sz="1100" b="1" dirty="0" smtClean="0">
                <a:latin typeface="+mn-ea"/>
                <a:ea typeface="+mn-ea"/>
                <a:sym typeface="Wingdings" panose="05000000000000000000" pitchFamily="2" charset="2"/>
              </a:rPr>
              <a:t>) </a:t>
            </a:r>
            <a:r>
              <a:rPr lang="ko-KR" altLang="en-US" sz="1100" dirty="0" smtClean="0">
                <a:latin typeface="+mn-ea"/>
                <a:ea typeface="+mn-ea"/>
                <a:sym typeface="Wingdings" panose="05000000000000000000" pitchFamily="2" charset="2"/>
              </a:rPr>
              <a:t>연간 에너지비용이 대부분 </a:t>
            </a:r>
            <a:r>
              <a:rPr lang="en-US" altLang="ko-KR" sz="1100" dirty="0" smtClean="0">
                <a:latin typeface="+mn-ea"/>
                <a:ea typeface="+mn-ea"/>
                <a:sym typeface="Wingdings" panose="05000000000000000000" pitchFamily="2" charset="2"/>
              </a:rPr>
              <a:t>20~400</a:t>
            </a:r>
            <a:r>
              <a:rPr lang="ko-KR" altLang="en-US" sz="1100" dirty="0" smtClean="0">
                <a:latin typeface="+mn-ea"/>
                <a:ea typeface="+mn-ea"/>
                <a:sym typeface="Wingdings" panose="05000000000000000000" pitchFamily="2" charset="2"/>
              </a:rPr>
              <a:t>만 유로인 기업 </a:t>
            </a:r>
            <a:r>
              <a:rPr lang="en-US" altLang="ko-KR" sz="1100" dirty="0" smtClean="0">
                <a:latin typeface="+mn-ea"/>
                <a:ea typeface="+mn-ea"/>
                <a:sym typeface="Wingdings" panose="05000000000000000000" pitchFamily="2" charset="2"/>
              </a:rPr>
              <a:t>10~15</a:t>
            </a:r>
            <a:r>
              <a:rPr lang="ko-KR" altLang="en-US" sz="1100" dirty="0" smtClean="0">
                <a:latin typeface="+mn-ea"/>
                <a:ea typeface="+mn-ea"/>
                <a:sym typeface="Wingdings" panose="05000000000000000000" pitchFamily="2" charset="2"/>
              </a:rPr>
              <a:t>개로 구성</a:t>
            </a:r>
            <a:endParaRPr lang="en-US" altLang="ko-KR" sz="1100" dirty="0" smtClean="0">
              <a:latin typeface="+mn-ea"/>
              <a:ea typeface="+mn-ea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endParaRPr lang="en-US" altLang="ko-KR" sz="400" dirty="0" smtClean="0">
              <a:latin typeface="+mn-ea"/>
              <a:ea typeface="+mn-ea"/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n-US" altLang="ko-KR" sz="1000" dirty="0">
                <a:latin typeface="+mn-ea"/>
                <a:ea typeface="+mn-ea"/>
                <a:sym typeface="Wingdings" panose="05000000000000000000" pitchFamily="2" charset="2"/>
              </a:rPr>
              <a:t>1TOE</a:t>
            </a:r>
            <a:r>
              <a:rPr lang="ko-KR" altLang="en-US" sz="1000" dirty="0">
                <a:latin typeface="+mn-ea"/>
                <a:ea typeface="+mn-ea"/>
                <a:sym typeface="Wingdings" panose="05000000000000000000" pitchFamily="2" charset="2"/>
              </a:rPr>
              <a:t>를 약 </a:t>
            </a:r>
            <a:r>
              <a:rPr lang="en-US" altLang="ko-KR" sz="1000" dirty="0">
                <a:latin typeface="+mn-ea"/>
                <a:ea typeface="+mn-ea"/>
                <a:sym typeface="Wingdings" panose="05000000000000000000" pitchFamily="2" charset="2"/>
              </a:rPr>
              <a:t>42</a:t>
            </a:r>
            <a:r>
              <a:rPr lang="ko-KR" altLang="en-US" sz="1000" dirty="0">
                <a:latin typeface="+mn-ea"/>
                <a:ea typeface="+mn-ea"/>
                <a:sym typeface="Wingdings" panose="05000000000000000000" pitchFamily="2" charset="2"/>
              </a:rPr>
              <a:t>만원의 비용으로 환산하면 </a:t>
            </a:r>
            <a:r>
              <a:rPr lang="en-US" altLang="ko-KR" sz="1000" dirty="0" smtClean="0">
                <a:latin typeface="+mn-ea"/>
                <a:ea typeface="+mn-ea"/>
                <a:sym typeface="Wingdings" panose="05000000000000000000" pitchFamily="2" charset="2"/>
              </a:rPr>
              <a:t>660~14,000TOE</a:t>
            </a:r>
            <a:r>
              <a:rPr lang="ko-KR" altLang="en-US" sz="1000" dirty="0" smtClean="0">
                <a:latin typeface="+mn-ea"/>
                <a:ea typeface="+mn-ea"/>
                <a:sym typeface="Wingdings" panose="05000000000000000000" pitchFamily="2" charset="2"/>
              </a:rPr>
              <a:t>에 해당</a:t>
            </a:r>
            <a:endParaRPr lang="en-US" altLang="ko-KR" sz="1000" dirty="0" smtClean="0">
              <a:latin typeface="+mn-ea"/>
              <a:ea typeface="+mn-ea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endParaRPr lang="en-US" altLang="ko-KR" sz="500" dirty="0" smtClean="0">
              <a:latin typeface="+mn-ea"/>
              <a:ea typeface="+mn-ea"/>
              <a:sym typeface="Wingdings" panose="05000000000000000000" pitchFamily="2" charset="2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100" b="1" dirty="0">
                <a:latin typeface="+mn-ea"/>
                <a:ea typeface="+mn-ea"/>
                <a:sym typeface="Wingdings" panose="05000000000000000000" pitchFamily="2" charset="2"/>
              </a:rPr>
              <a:t>(</a:t>
            </a:r>
            <a:r>
              <a:rPr lang="ko-KR" altLang="en-US" sz="1100" b="1" dirty="0">
                <a:latin typeface="+mn-ea"/>
                <a:ea typeface="+mn-ea"/>
                <a:sym typeface="Wingdings" panose="05000000000000000000" pitchFamily="2" charset="2"/>
              </a:rPr>
              <a:t>참여규모</a:t>
            </a:r>
            <a:r>
              <a:rPr lang="en-US" altLang="ko-KR" sz="1100" b="1" dirty="0">
                <a:latin typeface="+mn-ea"/>
                <a:ea typeface="+mn-ea"/>
                <a:sym typeface="Wingdings" panose="05000000000000000000" pitchFamily="2" charset="2"/>
              </a:rPr>
              <a:t>) </a:t>
            </a:r>
            <a:r>
              <a:rPr lang="ko-KR" altLang="en-US" sz="1100" dirty="0">
                <a:latin typeface="+mn-ea"/>
                <a:ea typeface="+mn-ea"/>
                <a:sym typeface="Wingdings" panose="05000000000000000000" pitchFamily="2" charset="2"/>
              </a:rPr>
              <a:t>총 </a:t>
            </a:r>
            <a:r>
              <a:rPr lang="en-US" altLang="ko-KR" sz="1100" dirty="0">
                <a:latin typeface="+mn-ea"/>
                <a:ea typeface="+mn-ea"/>
                <a:sym typeface="Wingdings" panose="05000000000000000000" pitchFamily="2" charset="2"/>
              </a:rPr>
              <a:t>30</a:t>
            </a:r>
            <a:r>
              <a:rPr lang="ko-KR" altLang="en-US" sz="1100" dirty="0">
                <a:latin typeface="+mn-ea"/>
                <a:ea typeface="+mn-ea"/>
                <a:sym typeface="Wingdings" panose="05000000000000000000" pitchFamily="2" charset="2"/>
              </a:rPr>
              <a:t>개 네트워크 구축</a:t>
            </a:r>
            <a:r>
              <a:rPr lang="en-US" altLang="ko-KR" sz="1100" dirty="0">
                <a:latin typeface="+mn-ea"/>
                <a:ea typeface="+mn-ea"/>
                <a:sym typeface="Wingdings" panose="05000000000000000000" pitchFamily="2" charset="2"/>
              </a:rPr>
              <a:t>, 366</a:t>
            </a:r>
            <a:r>
              <a:rPr lang="ko-KR" altLang="en-US" sz="1100" dirty="0">
                <a:latin typeface="+mn-ea"/>
                <a:ea typeface="+mn-ea"/>
                <a:sym typeface="Wingdings" panose="05000000000000000000" pitchFamily="2" charset="2"/>
              </a:rPr>
              <a:t>개의 기업 </a:t>
            </a:r>
            <a:r>
              <a:rPr lang="ko-KR" altLang="en-US" sz="1100" dirty="0" smtClean="0">
                <a:latin typeface="+mn-ea"/>
                <a:ea typeface="+mn-ea"/>
                <a:sym typeface="Wingdings" panose="05000000000000000000" pitchFamily="2" charset="2"/>
              </a:rPr>
              <a:t>참여 </a:t>
            </a:r>
            <a:r>
              <a:rPr lang="en-US" altLang="ko-KR" sz="1100" dirty="0" smtClean="0">
                <a:latin typeface="+mn-ea"/>
                <a:ea typeface="+mn-ea"/>
                <a:sym typeface="Wingdings" panose="05000000000000000000" pitchFamily="2" charset="2"/>
              </a:rPr>
              <a:t>(</a:t>
            </a:r>
            <a:r>
              <a:rPr lang="ko-KR" altLang="en-US" sz="1100" dirty="0">
                <a:latin typeface="+mn-ea"/>
                <a:ea typeface="+mn-ea"/>
                <a:sym typeface="Wingdings" panose="05000000000000000000" pitchFamily="2" charset="2"/>
              </a:rPr>
              <a:t>네트워크 당 평균 </a:t>
            </a:r>
            <a:r>
              <a:rPr lang="en-US" altLang="ko-KR" sz="1100" dirty="0">
                <a:latin typeface="+mn-ea"/>
                <a:ea typeface="+mn-ea"/>
                <a:sym typeface="Wingdings" panose="05000000000000000000" pitchFamily="2" charset="2"/>
              </a:rPr>
              <a:t>12</a:t>
            </a:r>
            <a:r>
              <a:rPr lang="ko-KR" altLang="en-US" sz="1100" dirty="0">
                <a:latin typeface="+mn-ea"/>
                <a:ea typeface="+mn-ea"/>
                <a:sym typeface="Wingdings" panose="05000000000000000000" pitchFamily="2" charset="2"/>
              </a:rPr>
              <a:t>개 기업 참여</a:t>
            </a:r>
            <a:r>
              <a:rPr lang="en-US" altLang="ko-KR" sz="1100" dirty="0" smtClean="0">
                <a:latin typeface="+mn-ea"/>
                <a:ea typeface="+mn-ea"/>
                <a:sym typeface="Wingdings" panose="05000000000000000000" pitchFamily="2" charset="2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500" dirty="0">
              <a:latin typeface="+mn-ea"/>
              <a:ea typeface="+mn-ea"/>
              <a:sym typeface="Wingdings" panose="05000000000000000000" pitchFamily="2" charset="2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100" b="1" dirty="0">
                <a:latin typeface="+mn-ea"/>
                <a:ea typeface="+mn-ea"/>
                <a:sym typeface="Wingdings" panose="05000000000000000000" pitchFamily="2" charset="2"/>
              </a:rPr>
              <a:t>(</a:t>
            </a:r>
            <a:r>
              <a:rPr lang="ko-KR" altLang="en-US" sz="1100" b="1" dirty="0">
                <a:latin typeface="+mn-ea"/>
                <a:ea typeface="+mn-ea"/>
                <a:sym typeface="Wingdings" panose="05000000000000000000" pitchFamily="2" charset="2"/>
              </a:rPr>
              <a:t>성과</a:t>
            </a:r>
            <a:r>
              <a:rPr lang="en-US" altLang="ko-KR" sz="1100" b="1" dirty="0">
                <a:latin typeface="+mn-ea"/>
                <a:ea typeface="+mn-ea"/>
                <a:sym typeface="Wingdings" panose="05000000000000000000" pitchFamily="2" charset="2"/>
              </a:rPr>
              <a:t>)</a:t>
            </a:r>
            <a:r>
              <a:rPr lang="en-US" altLang="ko-KR" sz="1100" dirty="0">
                <a:latin typeface="+mn-ea"/>
                <a:ea typeface="+mn-ea"/>
                <a:sym typeface="Wingdings" panose="05000000000000000000" pitchFamily="2" charset="2"/>
              </a:rPr>
              <a:t> </a:t>
            </a:r>
            <a:r>
              <a:rPr lang="ko-KR" altLang="en-US" sz="1100" b="1" dirty="0">
                <a:latin typeface="+mn-ea"/>
                <a:ea typeface="+mn-ea"/>
                <a:sym typeface="Wingdings" panose="05000000000000000000" pitchFamily="2" charset="2"/>
              </a:rPr>
              <a:t>기업 당 연평균 총 에너지사용량 </a:t>
            </a:r>
            <a:r>
              <a:rPr lang="en-US" altLang="ko-KR" sz="1100" b="1" dirty="0">
                <a:latin typeface="+mn-ea"/>
                <a:ea typeface="+mn-ea"/>
                <a:sym typeface="Wingdings" panose="05000000000000000000" pitchFamily="2" charset="2"/>
              </a:rPr>
              <a:t>1.9% </a:t>
            </a:r>
            <a:r>
              <a:rPr lang="ko-KR" altLang="en-US" sz="1100" b="1" dirty="0">
                <a:latin typeface="+mn-ea"/>
                <a:ea typeface="+mn-ea"/>
                <a:sym typeface="Wingdings" panose="05000000000000000000" pitchFamily="2" charset="2"/>
              </a:rPr>
              <a:t>절감</a:t>
            </a:r>
            <a:r>
              <a:rPr lang="en-US" altLang="ko-KR" sz="1100" b="1" dirty="0">
                <a:latin typeface="+mn-ea"/>
                <a:ea typeface="+mn-ea"/>
                <a:sym typeface="Wingdings" panose="05000000000000000000" pitchFamily="2" charset="2"/>
              </a:rPr>
              <a:t>, </a:t>
            </a:r>
            <a:r>
              <a:rPr lang="ko-KR" altLang="en-US" sz="1100" b="1" dirty="0">
                <a:latin typeface="+mn-ea"/>
                <a:ea typeface="+mn-ea"/>
                <a:sym typeface="Wingdings" panose="05000000000000000000" pitchFamily="2" charset="2"/>
              </a:rPr>
              <a:t>온실가스 </a:t>
            </a:r>
            <a:r>
              <a:rPr lang="en-US" altLang="ko-KR" sz="1100" b="1" dirty="0">
                <a:latin typeface="+mn-ea"/>
                <a:ea typeface="+mn-ea"/>
                <a:sym typeface="Wingdings" panose="05000000000000000000" pitchFamily="2" charset="2"/>
              </a:rPr>
              <a:t>2% </a:t>
            </a:r>
            <a:r>
              <a:rPr lang="ko-KR" altLang="en-US" sz="1100" b="1" dirty="0" smtClean="0">
                <a:latin typeface="+mn-ea"/>
                <a:ea typeface="+mn-ea"/>
                <a:sym typeface="Wingdings" panose="05000000000000000000" pitchFamily="2" charset="2"/>
              </a:rPr>
              <a:t>감축</a:t>
            </a:r>
            <a:endParaRPr lang="en-US" altLang="ko-KR" sz="1100" b="1" dirty="0" smtClean="0">
              <a:latin typeface="+mn-ea"/>
              <a:ea typeface="+mn-ea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endParaRPr lang="en-US" altLang="ko-KR" sz="400" dirty="0">
              <a:latin typeface="+mn-ea"/>
              <a:ea typeface="+mn-ea"/>
              <a:sym typeface="Wingdings" panose="05000000000000000000" pitchFamily="2" charset="2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n-US" altLang="ko-KR" sz="1000" dirty="0">
                <a:latin typeface="+mn-ea"/>
                <a:ea typeface="+mn-ea"/>
                <a:sym typeface="Wingdings" panose="05000000000000000000" pitchFamily="2" charset="2"/>
              </a:rPr>
              <a:t>30</a:t>
            </a:r>
            <a:r>
              <a:rPr lang="ko-KR" altLang="en-US" sz="1000" dirty="0">
                <a:latin typeface="+mn-ea"/>
                <a:ea typeface="+mn-ea"/>
                <a:sym typeface="Wingdings" panose="05000000000000000000" pitchFamily="2" charset="2"/>
              </a:rPr>
              <a:t>개 네트워크의 연평균 총 에너지사용량은 </a:t>
            </a:r>
            <a:r>
              <a:rPr lang="en-US" altLang="ko-KR" sz="1000" dirty="0">
                <a:latin typeface="+mn-ea"/>
                <a:ea typeface="+mn-ea"/>
                <a:sym typeface="Wingdings" panose="05000000000000000000" pitchFamily="2" charset="2"/>
              </a:rPr>
              <a:t>1,700</a:t>
            </a:r>
            <a:r>
              <a:rPr lang="ko-KR" altLang="en-US" sz="1000" dirty="0">
                <a:latin typeface="+mn-ea"/>
                <a:ea typeface="+mn-ea"/>
                <a:sym typeface="Wingdings" panose="05000000000000000000" pitchFamily="2" charset="2"/>
              </a:rPr>
              <a:t>만</a:t>
            </a:r>
            <a:r>
              <a:rPr lang="en-US" altLang="ko-KR" sz="1000" dirty="0">
                <a:latin typeface="+mn-ea"/>
                <a:ea typeface="+mn-ea"/>
                <a:sym typeface="Wingdings" panose="05000000000000000000" pitchFamily="2" charset="2"/>
              </a:rPr>
              <a:t>MWh, </a:t>
            </a:r>
            <a:r>
              <a:rPr lang="ko-KR" altLang="en-US" sz="1000" dirty="0">
                <a:latin typeface="+mn-ea"/>
                <a:ea typeface="+mn-ea"/>
                <a:sym typeface="Wingdings" panose="05000000000000000000" pitchFamily="2" charset="2"/>
              </a:rPr>
              <a:t>연평균 총 온실가스 배출량은 </a:t>
            </a:r>
            <a:r>
              <a:rPr lang="en-US" altLang="ko-KR" sz="1000" dirty="0">
                <a:latin typeface="+mn-ea"/>
                <a:ea typeface="+mn-ea"/>
                <a:sym typeface="Wingdings" panose="05000000000000000000" pitchFamily="2" charset="2"/>
              </a:rPr>
              <a:t>500</a:t>
            </a:r>
            <a:r>
              <a:rPr lang="ko-KR" altLang="en-US" sz="1000" dirty="0">
                <a:latin typeface="+mn-ea"/>
                <a:ea typeface="+mn-ea"/>
                <a:sym typeface="Wingdings" panose="05000000000000000000" pitchFamily="2" charset="2"/>
              </a:rPr>
              <a:t>만</a:t>
            </a:r>
            <a:r>
              <a:rPr lang="en-US" altLang="ko-KR" sz="1000" dirty="0">
                <a:latin typeface="+mn-ea"/>
                <a:ea typeface="+mn-ea"/>
                <a:sym typeface="Wingdings" panose="05000000000000000000" pitchFamily="2" charset="2"/>
              </a:rPr>
              <a:t>tCO</a:t>
            </a:r>
            <a:r>
              <a:rPr lang="en-US" altLang="ko-KR" sz="1000" baseline="-25000" dirty="0">
                <a:latin typeface="+mn-ea"/>
                <a:ea typeface="+mn-ea"/>
                <a:sym typeface="Wingdings" panose="05000000000000000000" pitchFamily="2" charset="2"/>
              </a:rPr>
              <a:t>2</a:t>
            </a:r>
            <a:r>
              <a:rPr lang="ko-KR" altLang="en-US" sz="1000" dirty="0">
                <a:latin typeface="+mn-ea"/>
                <a:ea typeface="+mn-ea"/>
                <a:sym typeface="Wingdings" panose="05000000000000000000" pitchFamily="2" charset="2"/>
              </a:rPr>
              <a:t>로</a:t>
            </a:r>
            <a:r>
              <a:rPr lang="en-US" altLang="ko-KR" sz="1000" dirty="0">
                <a:latin typeface="+mn-ea"/>
                <a:ea typeface="+mn-ea"/>
                <a:sym typeface="Wingdings" panose="05000000000000000000" pitchFamily="2" charset="2"/>
              </a:rPr>
              <a:t>, </a:t>
            </a:r>
            <a:r>
              <a:rPr lang="ko-KR" altLang="en-US" sz="1000" dirty="0">
                <a:latin typeface="+mn-ea"/>
                <a:ea typeface="+mn-ea"/>
                <a:sym typeface="Wingdings" panose="05000000000000000000" pitchFamily="2" charset="2"/>
              </a:rPr>
              <a:t>기업 당 연평균 </a:t>
            </a:r>
            <a:r>
              <a:rPr lang="ko-KR" altLang="en-US" sz="1000" dirty="0" err="1">
                <a:latin typeface="+mn-ea"/>
                <a:ea typeface="+mn-ea"/>
                <a:sym typeface="Wingdings" panose="05000000000000000000" pitchFamily="2" charset="2"/>
              </a:rPr>
              <a:t>절감량은</a:t>
            </a:r>
            <a:r>
              <a:rPr lang="ko-KR" altLang="en-US" sz="1000" dirty="0">
                <a:latin typeface="+mn-ea"/>
                <a:ea typeface="+mn-ea"/>
                <a:sym typeface="Wingdings" panose="05000000000000000000" pitchFamily="2" charset="2"/>
              </a:rPr>
              <a:t> </a:t>
            </a:r>
            <a:r>
              <a:rPr lang="ko-KR" altLang="en-US" sz="1000" dirty="0" smtClean="0">
                <a:latin typeface="+mn-ea"/>
                <a:ea typeface="+mn-ea"/>
                <a:sym typeface="Wingdings" panose="05000000000000000000" pitchFamily="2" charset="2"/>
              </a:rPr>
              <a:t>에너지사용량 </a:t>
            </a:r>
            <a:r>
              <a:rPr lang="ko-KR" altLang="en-US" sz="1000" dirty="0">
                <a:latin typeface="+mn-ea"/>
                <a:ea typeface="+mn-ea"/>
                <a:sym typeface="Wingdings" panose="05000000000000000000" pitchFamily="2" charset="2"/>
              </a:rPr>
              <a:t>약 </a:t>
            </a:r>
            <a:r>
              <a:rPr lang="en-US" altLang="ko-KR" sz="1000" dirty="0">
                <a:latin typeface="+mn-ea"/>
                <a:ea typeface="+mn-ea"/>
                <a:sym typeface="Wingdings" panose="05000000000000000000" pitchFamily="2" charset="2"/>
              </a:rPr>
              <a:t>929MWh, </a:t>
            </a:r>
            <a:r>
              <a:rPr lang="ko-KR" altLang="en-US" sz="1000" dirty="0">
                <a:latin typeface="+mn-ea"/>
                <a:ea typeface="+mn-ea"/>
                <a:sym typeface="Wingdings" panose="05000000000000000000" pitchFamily="2" charset="2"/>
              </a:rPr>
              <a:t>온실가스 배출량 </a:t>
            </a:r>
            <a:r>
              <a:rPr lang="en-US" altLang="ko-KR" sz="1000" dirty="0" smtClean="0">
                <a:latin typeface="+mn-ea"/>
                <a:ea typeface="+mn-ea"/>
                <a:sym typeface="Wingdings" panose="05000000000000000000" pitchFamily="2" charset="2"/>
              </a:rPr>
              <a:t>274tCO</a:t>
            </a:r>
            <a:r>
              <a:rPr lang="en-US" altLang="ko-KR" sz="1000" baseline="-25000" dirty="0" smtClean="0">
                <a:latin typeface="+mn-ea"/>
                <a:ea typeface="+mn-ea"/>
                <a:sym typeface="Wingdings" panose="05000000000000000000" pitchFamily="2" charset="2"/>
              </a:rPr>
              <a:t>2</a:t>
            </a:r>
            <a:endParaRPr lang="en-US" altLang="ko-KR" sz="1000" dirty="0">
              <a:latin typeface="+mn-ea"/>
              <a:ea typeface="+mn-ea"/>
              <a:sym typeface="Wingdings" panose="05000000000000000000" pitchFamily="2" charset="2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7FAC2EA0-709A-4134-9185-FACAD18BBEC9}"/>
              </a:ext>
            </a:extLst>
          </p:cNvPr>
          <p:cNvSpPr/>
          <p:nvPr/>
        </p:nvSpPr>
        <p:spPr>
          <a:xfrm>
            <a:off x="392256" y="1982428"/>
            <a:ext cx="8345895" cy="1839304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33" name="모서리가 둥근 직사각형 32">
            <a:extLst>
              <a:ext uri="{FF2B5EF4-FFF2-40B4-BE49-F238E27FC236}">
                <a16:creationId xmlns:a16="http://schemas.microsoft.com/office/drawing/2014/main" id="{85508B0E-6064-4739-991E-0D051A9CBA81}"/>
              </a:ext>
            </a:extLst>
          </p:cNvPr>
          <p:cNvSpPr/>
          <p:nvPr/>
        </p:nvSpPr>
        <p:spPr>
          <a:xfrm>
            <a:off x="383548" y="1850265"/>
            <a:ext cx="2415714" cy="270000"/>
          </a:xfrm>
          <a:prstGeom prst="roundRect">
            <a:avLst>
              <a:gd name="adj" fmla="val 50000"/>
            </a:avLst>
          </a:prstGeom>
          <a:solidFill>
            <a:srgbClr val="141F5D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기대효과</a:t>
            </a:r>
            <a:endParaRPr lang="ko-KR" alt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7033" y="2247757"/>
            <a:ext cx="758146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1200" kern="0" dirty="0">
                <a:solidFill>
                  <a:srgbClr val="000000"/>
                </a:solidFill>
                <a:latin typeface="+mn-ea"/>
              </a:rPr>
              <a:t>에너지절감 관련 재정〮기술〮정보〮교육 기능의 지역거점화를 통해 </a:t>
            </a:r>
            <a:r>
              <a:rPr lang="ko-KR" altLang="en-US" sz="1200" kern="0" dirty="0" err="1">
                <a:solidFill>
                  <a:srgbClr val="000000"/>
                </a:solidFill>
                <a:latin typeface="+mn-ea"/>
              </a:rPr>
              <a:t>지역분산형</a:t>
            </a:r>
            <a:r>
              <a:rPr lang="ko-KR" altLang="en-US" sz="1200" kern="0" dirty="0">
                <a:solidFill>
                  <a:srgbClr val="000000"/>
                </a:solidFill>
                <a:latin typeface="+mn-ea"/>
              </a:rPr>
              <a:t> 에너지 관리체계 </a:t>
            </a:r>
            <a:r>
              <a:rPr lang="ko-KR" altLang="en-US" sz="1200" kern="0" dirty="0" smtClean="0">
                <a:solidFill>
                  <a:srgbClr val="000000"/>
                </a:solidFill>
                <a:latin typeface="+mn-ea"/>
              </a:rPr>
              <a:t>마련</a:t>
            </a:r>
            <a:endParaRPr lang="en-US" altLang="ko-KR" sz="1200" kern="0" dirty="0" smtClean="0">
              <a:solidFill>
                <a:srgbClr val="000000"/>
              </a:solidFill>
              <a:latin typeface="+mn-ea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sz="1200" kern="0" dirty="0" smtClean="0">
                <a:solidFill>
                  <a:srgbClr val="000000"/>
                </a:solidFill>
                <a:latin typeface="+mn-ea"/>
              </a:rPr>
              <a:t>기존 지원제도와의 효과적 연계를 통해 정책적 연속성 확보 및 예산투입 효과 극대화</a:t>
            </a:r>
            <a:endParaRPr lang="en-US" altLang="ko-KR" sz="1200" kern="0" dirty="0">
              <a:solidFill>
                <a:srgbClr val="000000"/>
              </a:solidFill>
              <a:latin typeface="+mn-ea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sz="1200" kern="0" dirty="0">
                <a:solidFill>
                  <a:srgbClr val="000000"/>
                </a:solidFill>
                <a:latin typeface="+mn-ea"/>
              </a:rPr>
              <a:t>참여기업의 에너지 관리체질 개선 및 </a:t>
            </a:r>
            <a:r>
              <a:rPr lang="ko-KR" altLang="en-US" sz="1200" kern="0" dirty="0" smtClean="0">
                <a:solidFill>
                  <a:srgbClr val="000000"/>
                </a:solidFill>
                <a:latin typeface="+mn-ea"/>
              </a:rPr>
              <a:t>에너지효율 관련 </a:t>
            </a:r>
            <a:r>
              <a:rPr lang="ko-KR" altLang="en-US" sz="1200" kern="0" dirty="0">
                <a:solidFill>
                  <a:srgbClr val="000000"/>
                </a:solidFill>
                <a:latin typeface="+mn-ea"/>
              </a:rPr>
              <a:t>생태계 외연 </a:t>
            </a:r>
            <a:r>
              <a:rPr lang="ko-KR" altLang="en-US" sz="1200" kern="0" dirty="0" smtClean="0">
                <a:solidFill>
                  <a:srgbClr val="000000"/>
                </a:solidFill>
                <a:latin typeface="+mn-ea"/>
              </a:rPr>
              <a:t>확대</a:t>
            </a:r>
            <a:endParaRPr lang="en-US" altLang="ko-KR" sz="1200" kern="0" dirty="0" smtClean="0">
              <a:solidFill>
                <a:srgbClr val="000000"/>
              </a:solidFill>
              <a:latin typeface="+mn-ea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sz="1200" kern="0" dirty="0" smtClean="0">
                <a:solidFill>
                  <a:srgbClr val="000000"/>
                </a:solidFill>
                <a:latin typeface="+mn-ea"/>
              </a:rPr>
              <a:t>중소기업 에너지효율 수준에 대한 종합적 진단 및 대책 발굴 가능</a:t>
            </a:r>
            <a:endParaRPr lang="en-US" altLang="ko-KR" sz="1200" kern="0" dirty="0" smtClean="0">
              <a:solidFill>
                <a:srgbClr val="000000"/>
              </a:solidFill>
              <a:latin typeface="+mn-ea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sz="1200" kern="0" dirty="0" smtClean="0">
                <a:solidFill>
                  <a:srgbClr val="000000"/>
                </a:solidFill>
                <a:latin typeface="+mn-ea"/>
              </a:rPr>
              <a:t>지역 에너지 관련 전〮후방 산업 육성 및 관련 신규 일자리창출 효과</a:t>
            </a:r>
            <a:endParaRPr lang="en-US" altLang="ko-KR" sz="1200" kern="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87180" y="2347573"/>
            <a:ext cx="179390" cy="17145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</a:t>
            </a:r>
            <a:endParaRPr lang="ko-KR" altLang="en-US" sz="800" b="1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87180" y="2624641"/>
            <a:ext cx="179390" cy="17145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2</a:t>
            </a:r>
            <a:endParaRPr lang="ko-KR" altLang="en-US" sz="800" b="1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87180" y="2896539"/>
            <a:ext cx="179390" cy="17145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3</a:t>
            </a:r>
            <a:endParaRPr lang="ko-KR" altLang="en-US" sz="800" b="1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87180" y="3173607"/>
            <a:ext cx="179390" cy="17145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4</a:t>
            </a:r>
            <a:endParaRPr lang="ko-KR" altLang="en-US" sz="800" b="1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587180" y="3434488"/>
            <a:ext cx="179390" cy="17145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5</a:t>
            </a:r>
            <a:endParaRPr lang="ko-KR" altLang="en-US" sz="800" b="1" dirty="0">
              <a:latin typeface="나눔스퀘어_ac Bold" panose="020B0600000101010101" pitchFamily="50" charset="-127"/>
              <a:ea typeface="나눔스퀘어_ac Bold" panose="020B0600000101010101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 bwMode="auto">
          <a:xfrm>
            <a:off x="301746" y="137841"/>
            <a:ext cx="72558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spcBef>
                <a:spcPct val="50000"/>
              </a:spcBef>
              <a:defRPr sz="1200" b="1" spc="-150">
                <a:solidFill>
                  <a:srgbClr val="2E75B6"/>
                </a:solidFill>
                <a:latin typeface="+mn-ea"/>
              </a:defRPr>
            </a:lvl1pPr>
          </a:lstStyle>
          <a:p>
            <a:r>
              <a:rPr lang="en-US" altLang="ko-KR" dirty="0" smtClean="0"/>
              <a:t>Ⅱ. </a:t>
            </a:r>
            <a:r>
              <a:rPr lang="ko-KR" altLang="en-US" dirty="0" smtClean="0"/>
              <a:t>시범사업</a:t>
            </a:r>
            <a:r>
              <a:rPr lang="en-US" altLang="ko-KR" sz="1100" dirty="0" smtClean="0"/>
              <a:t>(‘21</a:t>
            </a:r>
            <a:r>
              <a:rPr lang="ko-KR" altLang="en-US" sz="1100" dirty="0" smtClean="0"/>
              <a:t>년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 </a:t>
            </a:r>
            <a:r>
              <a:rPr lang="ko-KR" altLang="en-US" dirty="0" smtClean="0"/>
              <a:t>운영방안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187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28">
            <a:extLst>
              <a:ext uri="{FF2B5EF4-FFF2-40B4-BE49-F238E27FC236}">
                <a16:creationId xmlns:a16="http://schemas.microsoft.com/office/drawing/2014/main" id="{66FF6100-6038-492E-A86B-10484F62A72F}"/>
              </a:ext>
            </a:extLst>
          </p:cNvPr>
          <p:cNvSpPr/>
          <p:nvPr/>
        </p:nvSpPr>
        <p:spPr>
          <a:xfrm flipH="1">
            <a:off x="486247" y="0"/>
            <a:ext cx="2913384" cy="3509055"/>
          </a:xfrm>
          <a:prstGeom prst="parallelogram">
            <a:avLst>
              <a:gd name="adj" fmla="val 86487"/>
            </a:avLst>
          </a:prstGeom>
          <a:solidFill>
            <a:srgbClr val="0077C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arallelogram 29">
            <a:extLst>
              <a:ext uri="{FF2B5EF4-FFF2-40B4-BE49-F238E27FC236}">
                <a16:creationId xmlns:a16="http://schemas.microsoft.com/office/drawing/2014/main" id="{CE8963EF-7480-4624-8F2E-F4E69589E2B7}"/>
              </a:ext>
            </a:extLst>
          </p:cNvPr>
          <p:cNvSpPr/>
          <p:nvPr/>
        </p:nvSpPr>
        <p:spPr>
          <a:xfrm flipH="1">
            <a:off x="875114" y="0"/>
            <a:ext cx="2913384" cy="3509055"/>
          </a:xfrm>
          <a:prstGeom prst="parallelogram">
            <a:avLst>
              <a:gd name="adj" fmla="val 86487"/>
            </a:avLst>
          </a:prstGeom>
          <a:solidFill>
            <a:srgbClr val="333F5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E3B8E16A-24ED-473B-9644-0E2294B4B5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90" b="27219"/>
          <a:stretch/>
        </p:blipFill>
        <p:spPr>
          <a:xfrm>
            <a:off x="-14514" y="3559236"/>
            <a:ext cx="5965377" cy="3298764"/>
          </a:xfrm>
          <a:custGeom>
            <a:avLst/>
            <a:gdLst>
              <a:gd name="connsiteX0" fmla="*/ 6573549 w 6706775"/>
              <a:gd name="connsiteY0" fmla="*/ 0 h 3233451"/>
              <a:gd name="connsiteX1" fmla="*/ 6706775 w 6706775"/>
              <a:gd name="connsiteY1" fmla="*/ 0 h 3233451"/>
              <a:gd name="connsiteX2" fmla="*/ 6706775 w 6706775"/>
              <a:gd name="connsiteY2" fmla="*/ 19050 h 3233451"/>
              <a:gd name="connsiteX3" fmla="*/ 0 w 6706775"/>
              <a:gd name="connsiteY3" fmla="*/ 0 h 3233451"/>
              <a:gd name="connsiteX4" fmla="*/ 4405665 w 6706775"/>
              <a:gd name="connsiteY4" fmla="*/ 0 h 3233451"/>
              <a:gd name="connsiteX5" fmla="*/ 6706775 w 6706775"/>
              <a:gd name="connsiteY5" fmla="*/ 3213408 h 3233451"/>
              <a:gd name="connsiteX6" fmla="*/ 6706775 w 6706775"/>
              <a:gd name="connsiteY6" fmla="*/ 3233451 h 3233451"/>
              <a:gd name="connsiteX7" fmla="*/ 0 w 6706775"/>
              <a:gd name="connsiteY7" fmla="*/ 3233451 h 3233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06775" h="3233451">
                <a:moveTo>
                  <a:pt x="6573549" y="0"/>
                </a:moveTo>
                <a:lnTo>
                  <a:pt x="6706775" y="0"/>
                </a:lnTo>
                <a:lnTo>
                  <a:pt x="6706775" y="19050"/>
                </a:lnTo>
                <a:close/>
                <a:moveTo>
                  <a:pt x="0" y="0"/>
                </a:moveTo>
                <a:lnTo>
                  <a:pt x="4405665" y="0"/>
                </a:lnTo>
                <a:lnTo>
                  <a:pt x="6706775" y="3213408"/>
                </a:lnTo>
                <a:lnTo>
                  <a:pt x="6706775" y="3233451"/>
                </a:lnTo>
                <a:lnTo>
                  <a:pt x="0" y="3233451"/>
                </a:lnTo>
                <a:close/>
              </a:path>
            </a:pathLst>
          </a:custGeom>
        </p:spPr>
      </p:pic>
      <p:sp>
        <p:nvSpPr>
          <p:cNvPr id="65" name="TextBox 64"/>
          <p:cNvSpPr txBox="1"/>
          <p:nvPr/>
        </p:nvSpPr>
        <p:spPr>
          <a:xfrm>
            <a:off x="4321096" y="2835373"/>
            <a:ext cx="3788737" cy="4140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65113" indent="-265113">
              <a:lnSpc>
                <a:spcPct val="150000"/>
              </a:lnSpc>
              <a:buAutoNum type="arabicPeriod"/>
            </a:pPr>
            <a:r>
              <a:rPr lang="en-US" altLang="ko-KR" sz="1600" b="1" dirty="0" smtClean="0">
                <a:latin typeface="+mn-ea"/>
              </a:rPr>
              <a:t>‘22</a:t>
            </a:r>
            <a:r>
              <a:rPr lang="ko-KR" altLang="en-US" sz="1600" b="1" dirty="0" smtClean="0">
                <a:latin typeface="+mn-ea"/>
              </a:rPr>
              <a:t>년 사업 추진방안</a:t>
            </a:r>
            <a:endParaRPr lang="en-US" altLang="ko-KR" sz="1600" b="1" dirty="0" smtClean="0">
              <a:latin typeface="+mn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745561" y="2042663"/>
            <a:ext cx="5206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Ⅲ</a:t>
            </a:r>
            <a:r>
              <a:rPr lang="en-US" altLang="ko-KR" sz="2800" b="1" dirty="0" smtClean="0">
                <a:latin typeface="+mn-ea"/>
              </a:rPr>
              <a:t>. </a:t>
            </a:r>
            <a:r>
              <a:rPr lang="ko-KR" altLang="en-US" sz="2800" b="1" dirty="0" smtClean="0">
                <a:latin typeface="+mn-ea"/>
              </a:rPr>
              <a:t>내년도</a:t>
            </a:r>
            <a:r>
              <a:rPr lang="en-US" altLang="ko-KR" sz="2000" b="1" dirty="0" smtClean="0">
                <a:latin typeface="+mn-ea"/>
              </a:rPr>
              <a:t>(’22</a:t>
            </a:r>
            <a:r>
              <a:rPr lang="ko-KR" altLang="en-US" sz="2000" b="1" dirty="0" smtClean="0">
                <a:latin typeface="+mn-ea"/>
              </a:rPr>
              <a:t>년</a:t>
            </a:r>
            <a:r>
              <a:rPr lang="en-US" altLang="ko-KR" sz="2000" b="1" dirty="0" smtClean="0">
                <a:latin typeface="+mn-ea"/>
              </a:rPr>
              <a:t>)</a:t>
            </a:r>
            <a:r>
              <a:rPr lang="ko-KR" altLang="en-US" sz="2800" b="1" dirty="0" smtClean="0">
                <a:latin typeface="+mn-ea"/>
              </a:rPr>
              <a:t> 사업 운영방안</a:t>
            </a:r>
            <a:endParaRPr lang="ko-KR" altLang="en-US" sz="2800" b="1" dirty="0"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 rot="16200000">
            <a:off x="6190883" y="86847"/>
            <a:ext cx="49161" cy="5203406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617029" y="3405051"/>
            <a:ext cx="478971" cy="2960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1898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086600" y="184150"/>
            <a:ext cx="2057400" cy="365125"/>
          </a:xfrm>
        </p:spPr>
        <p:txBody>
          <a:bodyPr/>
          <a:lstStyle/>
          <a:p>
            <a:fld id="{E1D35235-9531-4339-810D-CD24F581AB4B}" type="slidenum">
              <a:rPr lang="ko-KR" altLang="en-US" b="1" smtClean="0">
                <a:latin typeface="+mn-ea"/>
              </a:rPr>
              <a:t>16</a:t>
            </a:fld>
            <a:endParaRPr lang="ko-KR" altLang="en-US" b="1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970329" y="555485"/>
            <a:ext cx="70627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‘22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년 사업 추진방안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301746" y="137841"/>
            <a:ext cx="725584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>
              <a:spcBef>
                <a:spcPct val="50000"/>
              </a:spcBef>
              <a:defRPr sz="1200" b="1" spc="-150">
                <a:solidFill>
                  <a:srgbClr val="2E75B6"/>
                </a:solidFill>
                <a:latin typeface="+mn-ea"/>
              </a:defRPr>
            </a:lvl1pPr>
          </a:lstStyle>
          <a:p>
            <a:r>
              <a:rPr lang="en-US" altLang="ko-KR" dirty="0" smtClean="0"/>
              <a:t>Ⅲ. </a:t>
            </a:r>
            <a:r>
              <a:rPr lang="ko-KR" altLang="en-US" dirty="0" smtClean="0"/>
              <a:t>내년도 사업 운영방안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 bwMode="auto">
          <a:xfrm>
            <a:off x="274380" y="434674"/>
            <a:ext cx="85821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b="1" spc="-150" dirty="0" smtClean="0">
                <a:solidFill>
                  <a:srgbClr val="0080C8"/>
                </a:solidFill>
                <a:latin typeface="+mn-ea"/>
              </a:rPr>
              <a:t>01.</a:t>
            </a:r>
            <a:endParaRPr lang="ko-KR" altLang="en-US" sz="3200" b="1" spc="-150" dirty="0">
              <a:solidFill>
                <a:srgbClr val="0080C8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85653" y="1140260"/>
            <a:ext cx="4874868" cy="288032"/>
            <a:chOff x="385653" y="1229502"/>
            <a:chExt cx="4874868" cy="288032"/>
          </a:xfrm>
        </p:grpSpPr>
        <p:sp>
          <p:nvSpPr>
            <p:cNvPr id="11" name="직사각형 10"/>
            <p:cNvSpPr/>
            <p:nvPr/>
          </p:nvSpPr>
          <p:spPr>
            <a:xfrm>
              <a:off x="385653" y="1229502"/>
              <a:ext cx="4855818" cy="288032"/>
            </a:xfrm>
            <a:prstGeom prst="rect">
              <a:avLst/>
            </a:prstGeom>
            <a:gradFill flip="none" rotWithShape="1">
              <a:gsLst>
                <a:gs pos="0">
                  <a:srgbClr val="0097DA"/>
                </a:gs>
                <a:gs pos="71000">
                  <a:srgbClr val="034376"/>
                </a:gs>
                <a:gs pos="71000">
                  <a:srgbClr val="032849"/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23652" y="1275328"/>
              <a:ext cx="4836869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</a:t>
              </a:r>
              <a:r>
                <a:rPr lang="en-US" altLang="ko-KR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 1. </a:t>
              </a:r>
              <a:r>
                <a:rPr lang="ko-KR" altLang="en-US" sz="11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  <a:cs typeface="Arial" pitchFamily="34" charset="0"/>
                </a:rPr>
                <a:t>지자체 중심의 네트워크 운영 추진</a:t>
              </a:r>
              <a:endParaRPr lang="en-US" altLang="ko-KR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 rot="16200000">
            <a:off x="4533637" y="-3167698"/>
            <a:ext cx="45719" cy="8345893"/>
          </a:xfrm>
          <a:prstGeom prst="rect">
            <a:avLst/>
          </a:prstGeom>
          <a:gradFill>
            <a:gsLst>
              <a:gs pos="60000">
                <a:srgbClr val="00B0F0"/>
              </a:gs>
              <a:gs pos="50000">
                <a:srgbClr val="0070C0"/>
              </a:gs>
              <a:gs pos="47000">
                <a:schemeClr val="tx2">
                  <a:lumMod val="75000"/>
                </a:schemeClr>
              </a:gs>
              <a:gs pos="83000">
                <a:srgbClr val="0070C0"/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622" y="5184732"/>
            <a:ext cx="3975977" cy="50783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B w="0" h="0"/>
              <a:contourClr>
                <a:schemeClr val="tx1">
                  <a:lumMod val="95000"/>
                  <a:lumOff val="5000"/>
                </a:schemeClr>
              </a:contourClr>
            </a:sp3d>
          </a:bodyPr>
          <a:lstStyle>
            <a:defPPr>
              <a:defRPr lang="ko-KR"/>
            </a:defPPr>
            <a:lvl1pPr>
              <a:lnSpc>
                <a:spcPct val="90000"/>
              </a:lnSpc>
              <a:spcBef>
                <a:spcPct val="0"/>
              </a:spcBef>
              <a:tabLst>
                <a:tab pos="177800" algn="l"/>
                <a:tab pos="803275" algn="l"/>
              </a:tabLst>
              <a:defRPr sz="4000" b="1" spc="-100">
                <a:ln>
                  <a:prstDash val="solid"/>
                </a:ln>
                <a:gradFill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50000">
                      <a:schemeClr val="tx1">
                        <a:lumMod val="65000"/>
                        <a:lumOff val="3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08서울남산체 EB" panose="02020603020101020101" pitchFamily="18" charset="-127"/>
                <a:ea typeface="08서울남산체 EB" panose="02020603020101020101" pitchFamily="18" charset="-127"/>
                <a:cs typeface="Tahoma" pitchFamily="34" charset="0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ko-KR" sz="1100" i="1" dirty="0" smtClean="0">
                <a:solidFill>
                  <a:schemeClr val="tx1"/>
                </a:solidFill>
                <a:latin typeface="+mn-ea"/>
                <a:ea typeface="+mn-ea"/>
              </a:rPr>
              <a:t>“22</a:t>
            </a:r>
            <a:r>
              <a:rPr lang="ko-KR" altLang="en-US" sz="1100" i="1" dirty="0" smtClean="0">
                <a:solidFill>
                  <a:schemeClr val="tx1"/>
                </a:solidFill>
                <a:latin typeface="+mn-ea"/>
                <a:ea typeface="+mn-ea"/>
              </a:rPr>
              <a:t>년 부터는 지</a:t>
            </a:r>
            <a:r>
              <a:rPr lang="ko-KR" altLang="en-US" sz="1100" i="1" dirty="0" smtClean="0">
                <a:solidFill>
                  <a:schemeClr val="tx1"/>
                </a:solidFill>
                <a:latin typeface="+mn-ea"/>
                <a:ea typeface="+mn-ea"/>
                <a:cs typeface="Arial" panose="020B0604020202020204" pitchFamily="34" charset="0"/>
              </a:rPr>
              <a:t>자체가 </a:t>
            </a:r>
            <a:r>
              <a:rPr lang="ko-KR" altLang="en-US" sz="1100" i="1" dirty="0">
                <a:solidFill>
                  <a:schemeClr val="tx1"/>
                </a:solidFill>
                <a:latin typeface="+mn-ea"/>
                <a:ea typeface="+mn-ea"/>
                <a:cs typeface="Arial" panose="020B0604020202020204" pitchFamily="34" charset="0"/>
              </a:rPr>
              <a:t>주체가 되어 </a:t>
            </a:r>
            <a:r>
              <a:rPr lang="ko-KR" altLang="en-US" sz="1100" i="1" dirty="0" smtClean="0">
                <a:solidFill>
                  <a:schemeClr val="tx1"/>
                </a:solidFill>
                <a:latin typeface="+mn-ea"/>
                <a:ea typeface="+mn-ea"/>
                <a:cs typeface="Arial" panose="020B0604020202020204" pitchFamily="34" charset="0"/>
              </a:rPr>
              <a:t> </a:t>
            </a:r>
            <a:endParaRPr lang="en-US" altLang="ko-KR" sz="1100" i="1" dirty="0" smtClean="0">
              <a:solidFill>
                <a:schemeClr val="tx1"/>
              </a:solidFill>
              <a:latin typeface="+mn-ea"/>
              <a:ea typeface="+mn-ea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100" i="1" dirty="0" err="1" smtClean="0">
                <a:solidFill>
                  <a:schemeClr val="tx1"/>
                </a:solidFill>
                <a:latin typeface="+mn-ea"/>
                <a:ea typeface="+mn-ea"/>
                <a:cs typeface="Arial" panose="020B0604020202020204" pitchFamily="34" charset="0"/>
              </a:rPr>
              <a:t>학습모임</a:t>
            </a:r>
            <a:r>
              <a:rPr lang="ko-KR" altLang="en-US" sz="1100" i="1" dirty="0" smtClean="0">
                <a:solidFill>
                  <a:schemeClr val="tx1"/>
                </a:solidFill>
                <a:latin typeface="+mn-ea"/>
                <a:ea typeface="+mn-ea"/>
                <a:cs typeface="Arial" panose="020B0604020202020204" pitchFamily="34" charset="0"/>
              </a:rPr>
              <a:t> 등 네트워크를 </a:t>
            </a:r>
            <a:r>
              <a:rPr lang="ko-KR" altLang="en-US" sz="1100" i="1" dirty="0" smtClean="0">
                <a:solidFill>
                  <a:schemeClr val="tx1"/>
                </a:solidFill>
                <a:latin typeface="+mn-ea"/>
                <a:ea typeface="+mn-ea"/>
                <a:cs typeface="Arial" panose="020B0604020202020204" pitchFamily="34" charset="0"/>
              </a:rPr>
              <a:t>운영</a:t>
            </a:r>
            <a:r>
              <a:rPr lang="en-US" altLang="ko-KR" sz="1100" i="1" dirty="0" smtClean="0">
                <a:solidFill>
                  <a:schemeClr val="tx1"/>
                </a:solidFill>
                <a:latin typeface="+mn-ea"/>
                <a:ea typeface="+mn-ea"/>
                <a:cs typeface="Arial" panose="020B0604020202020204" pitchFamily="34" charset="0"/>
              </a:rPr>
              <a:t>”</a:t>
            </a:r>
            <a:endParaRPr lang="en-US" altLang="ko-KR" sz="1100" i="1" dirty="0">
              <a:solidFill>
                <a:schemeClr val="tx1"/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sp>
        <p:nvSpPr>
          <p:cNvPr id="51" name="부제목 4">
            <a:extLst>
              <a:ext uri="{FF2B5EF4-FFF2-40B4-BE49-F238E27FC236}">
                <a16:creationId xmlns:a16="http://schemas.microsoft.com/office/drawing/2014/main" id="{7B3A0001-AFCE-45C5-9106-943D9A11A74D}"/>
              </a:ext>
            </a:extLst>
          </p:cNvPr>
          <p:cNvSpPr txBox="1">
            <a:spLocks/>
          </p:cNvSpPr>
          <p:nvPr/>
        </p:nvSpPr>
        <p:spPr>
          <a:xfrm>
            <a:off x="383548" y="1504482"/>
            <a:ext cx="8384215" cy="258242"/>
          </a:xfrm>
          <a:prstGeom prst="rect">
            <a:avLst/>
          </a:prstGeom>
        </p:spPr>
        <p:txBody>
          <a:bodyPr vert="horz" wrap="square" lIns="0" tIns="0" rIns="0" bIns="18000" rtlCol="0" anchor="t" anchorCtr="0">
            <a:spAutoFit/>
          </a:bodyPr>
          <a:lstStyle/>
          <a:p>
            <a:pPr marL="263525" indent="-263525">
              <a:lnSpc>
                <a:spcPct val="120000"/>
              </a:lnSpc>
              <a:buClr>
                <a:srgbClr val="0082BC"/>
              </a:buClr>
              <a:buFont typeface="Wingdings" panose="05000000000000000000" pitchFamily="2" charset="2"/>
              <a:buChar char="v"/>
              <a:defRPr/>
            </a:pPr>
            <a:r>
              <a:rPr lang="en-US" altLang="ko-KR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EE 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사업을 </a:t>
            </a:r>
            <a:r>
              <a:rPr lang="en-US" altLang="ko-KR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LEEN 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사업모델로 전환하고</a:t>
            </a:r>
            <a:r>
              <a:rPr lang="en-US" altLang="ko-KR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, </a:t>
            </a:r>
            <a:r>
              <a:rPr lang="ko-KR" altLang="en-US" sz="1300" b="1" dirty="0" smtClean="0">
                <a:solidFill>
                  <a:srgbClr val="134C77"/>
                </a:solidFill>
                <a:latin typeface="+mn-ea"/>
                <a:sym typeface="Wingdings" panose="05000000000000000000" pitchFamily="2" charset="2"/>
              </a:rPr>
              <a:t>지자체 중심의 네트워크 운영 추진 예정</a:t>
            </a:r>
            <a:endParaRPr lang="en-US" altLang="ko-KR" sz="1300" b="1" dirty="0">
              <a:solidFill>
                <a:srgbClr val="134C77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495158" y="2331255"/>
            <a:ext cx="3022182" cy="3344089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>
              <a:solidFill>
                <a:prstClr val="white"/>
              </a:solidFill>
              <a:latin typeface="+mn-ea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531378" y="3012630"/>
            <a:ext cx="735481" cy="50441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kern="0" dirty="0" smtClean="0">
                <a:latin typeface="+mn-ea"/>
              </a:rPr>
              <a:t>지자체</a:t>
            </a:r>
            <a:endParaRPr lang="en-US" altLang="ko-KR" sz="900" kern="0" dirty="0" smtClean="0">
              <a:latin typeface="+mn-ea"/>
            </a:endParaRPr>
          </a:p>
          <a:p>
            <a:pPr algn="ctr" latinLnBrk="0">
              <a:defRPr/>
            </a:pPr>
            <a:r>
              <a:rPr lang="en-US" altLang="ko-KR" sz="900" kern="0" dirty="0" smtClean="0">
                <a:latin typeface="+mn-ea"/>
              </a:rPr>
              <a:t>+</a:t>
            </a:r>
            <a:r>
              <a:rPr lang="ko-KR" altLang="en-US" sz="900" kern="0" dirty="0" err="1" smtClean="0">
                <a:latin typeface="+mn-ea"/>
              </a:rPr>
              <a:t>진단기관</a:t>
            </a:r>
            <a:endParaRPr lang="en-US" altLang="ko-KR" sz="900" kern="0" dirty="0" smtClean="0">
              <a:latin typeface="+mn-ea"/>
            </a:endParaRPr>
          </a:p>
          <a:p>
            <a:pPr algn="ctr" latinLnBrk="0">
              <a:defRPr/>
            </a:pPr>
            <a:r>
              <a:rPr lang="en-US" altLang="ko-KR" sz="900" kern="0" dirty="0" smtClean="0">
                <a:latin typeface="+mn-ea"/>
              </a:rPr>
              <a:t>+</a:t>
            </a:r>
            <a:r>
              <a:rPr lang="ko-KR" altLang="en-US" sz="900" kern="0" dirty="0" smtClean="0">
                <a:latin typeface="+mn-ea"/>
              </a:rPr>
              <a:t>중소기업</a:t>
            </a:r>
            <a:endParaRPr lang="ko-KR" altLang="en-US" sz="900" kern="0" dirty="0">
              <a:latin typeface="+mn-ea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531377" y="2739782"/>
            <a:ext cx="735482" cy="252000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b="1" kern="0" dirty="0" smtClean="0">
                <a:latin typeface="+mn-ea"/>
              </a:rPr>
              <a:t>네트워크 구성</a:t>
            </a:r>
            <a:endParaRPr lang="ko-KR" altLang="en-US" sz="900" b="1" kern="0" dirty="0">
              <a:latin typeface="+mn-ea"/>
            </a:endParaRP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1593555" y="3041781"/>
            <a:ext cx="779177" cy="50441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kern="0" dirty="0" err="1" smtClean="0">
                <a:latin typeface="+mn-ea"/>
              </a:rPr>
              <a:t>개체설비</a:t>
            </a:r>
            <a:endParaRPr lang="en-US" altLang="ko-KR" sz="900" kern="0" dirty="0" smtClean="0">
              <a:latin typeface="+mn-ea"/>
            </a:endParaRPr>
          </a:p>
          <a:p>
            <a:pPr algn="ctr" latinLnBrk="0">
              <a:defRPr/>
            </a:pPr>
            <a:r>
              <a:rPr lang="ko-KR" altLang="en-US" sz="900" kern="0" dirty="0" smtClean="0">
                <a:latin typeface="+mn-ea"/>
              </a:rPr>
              <a:t>도출</a:t>
            </a:r>
            <a:endParaRPr lang="ko-KR" altLang="en-US" sz="900" kern="0" dirty="0">
              <a:latin typeface="+mn-ea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1593554" y="2739782"/>
            <a:ext cx="779178" cy="281151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b="1" kern="0" dirty="0" err="1" smtClean="0">
                <a:latin typeface="+mn-ea"/>
              </a:rPr>
              <a:t>에너지진단</a:t>
            </a:r>
            <a:endParaRPr lang="ko-KR" altLang="en-US" sz="900" b="1" kern="0" dirty="0">
              <a:latin typeface="+mn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31377" y="2410071"/>
            <a:ext cx="2824982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 smtClean="0">
                <a:latin typeface="+mn-ea"/>
              </a:rPr>
              <a:t>지자체 중심의 네트워크 운영</a:t>
            </a:r>
            <a:r>
              <a:rPr lang="ko-KR" altLang="en-US" sz="1050" dirty="0" smtClean="0">
                <a:latin typeface="+mn-ea"/>
              </a:rPr>
              <a:t>으로 전환</a:t>
            </a:r>
            <a:endParaRPr lang="ko-KR" altLang="en-US" sz="1050" dirty="0">
              <a:latin typeface="+mn-ea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7FAC2EA0-709A-4134-9185-FACAD18BBEC9}"/>
              </a:ext>
            </a:extLst>
          </p:cNvPr>
          <p:cNvSpPr/>
          <p:nvPr/>
        </p:nvSpPr>
        <p:spPr>
          <a:xfrm>
            <a:off x="390765" y="2072682"/>
            <a:ext cx="3228253" cy="3788187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49" name="모서리가 둥근 직사각형 48">
            <a:extLst>
              <a:ext uri="{FF2B5EF4-FFF2-40B4-BE49-F238E27FC236}">
                <a16:creationId xmlns:a16="http://schemas.microsoft.com/office/drawing/2014/main" id="{85508B0E-6064-4739-991E-0D051A9CBA81}"/>
              </a:ext>
            </a:extLst>
          </p:cNvPr>
          <p:cNvSpPr/>
          <p:nvPr/>
        </p:nvSpPr>
        <p:spPr>
          <a:xfrm>
            <a:off x="390765" y="1940521"/>
            <a:ext cx="2415714" cy="252000"/>
          </a:xfrm>
          <a:prstGeom prst="roundRect">
            <a:avLst>
              <a:gd name="adj" fmla="val 50000"/>
            </a:avLst>
          </a:prstGeom>
          <a:solidFill>
            <a:srgbClr val="141F5D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추진방안</a:t>
            </a:r>
            <a:endParaRPr lang="ko-KR" alt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7FAC2EA0-709A-4134-9185-FACAD18BBEC9}"/>
              </a:ext>
            </a:extLst>
          </p:cNvPr>
          <p:cNvSpPr/>
          <p:nvPr/>
        </p:nvSpPr>
        <p:spPr>
          <a:xfrm>
            <a:off x="3708619" y="2072682"/>
            <a:ext cx="5020824" cy="3788187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73" name="모서리가 둥근 직사각형 72">
            <a:extLst>
              <a:ext uri="{FF2B5EF4-FFF2-40B4-BE49-F238E27FC236}">
                <a16:creationId xmlns:a16="http://schemas.microsoft.com/office/drawing/2014/main" id="{85508B0E-6064-4739-991E-0D051A9CBA81}"/>
              </a:ext>
            </a:extLst>
          </p:cNvPr>
          <p:cNvSpPr/>
          <p:nvPr/>
        </p:nvSpPr>
        <p:spPr>
          <a:xfrm>
            <a:off x="3708050" y="1940521"/>
            <a:ext cx="2415714" cy="252000"/>
          </a:xfrm>
          <a:prstGeom prst="roundRect">
            <a:avLst>
              <a:gd name="adj" fmla="val 50000"/>
            </a:avLst>
          </a:prstGeom>
          <a:solidFill>
            <a:srgbClr val="264B8F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</a:rPr>
              <a:t>추진체계</a:t>
            </a:r>
            <a:endParaRPr lang="ko-KR" altLang="en-US" sz="11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n-ea"/>
            </a:endParaRPr>
          </a:p>
        </p:txBody>
      </p:sp>
      <p:cxnSp>
        <p:nvCxnSpPr>
          <p:cNvPr id="124" name="직선 연결선 123"/>
          <p:cNvCxnSpPr/>
          <p:nvPr/>
        </p:nvCxnSpPr>
        <p:spPr>
          <a:xfrm rot="5400000">
            <a:off x="1994611" y="4091344"/>
            <a:ext cx="0" cy="3168000"/>
          </a:xfrm>
          <a:prstGeom prst="line">
            <a:avLst/>
          </a:prstGeom>
          <a:ln w="15875">
            <a:gradFill>
              <a:gsLst>
                <a:gs pos="0">
                  <a:schemeClr val="bg1"/>
                </a:gs>
                <a:gs pos="34000">
                  <a:schemeClr val="tx1">
                    <a:lumMod val="50000"/>
                    <a:lumOff val="50000"/>
                  </a:schemeClr>
                </a:gs>
                <a:gs pos="73000">
                  <a:schemeClr val="tx1">
                    <a:lumMod val="50000"/>
                    <a:lumOff val="50000"/>
                  </a:schemeClr>
                </a:gs>
                <a:gs pos="100000">
                  <a:schemeClr val="bg1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6417" y="2310570"/>
            <a:ext cx="4857132" cy="3541653"/>
          </a:xfrm>
          <a:prstGeom prst="rect">
            <a:avLst/>
          </a:prstGeom>
        </p:spPr>
      </p:pic>
      <p:sp>
        <p:nvSpPr>
          <p:cNvPr id="3" name="오른쪽 화살표 2"/>
          <p:cNvSpPr/>
          <p:nvPr/>
        </p:nvSpPr>
        <p:spPr>
          <a:xfrm>
            <a:off x="1330033" y="2884515"/>
            <a:ext cx="216131" cy="299258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2701912" y="3019611"/>
            <a:ext cx="742246" cy="50441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kern="0" dirty="0" err="1" smtClean="0">
                <a:latin typeface="+mn-ea"/>
              </a:rPr>
              <a:t>진단기관</a:t>
            </a:r>
            <a:endParaRPr lang="ko-KR" altLang="en-US" sz="900" kern="0" dirty="0">
              <a:latin typeface="+mn-ea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2701910" y="2746763"/>
            <a:ext cx="742247" cy="252000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b="1" kern="0" smtClean="0">
                <a:latin typeface="+mn-ea"/>
              </a:rPr>
              <a:t>개체설비도출</a:t>
            </a:r>
            <a:endParaRPr lang="ko-KR" altLang="en-US" sz="900" b="1" kern="0" dirty="0">
              <a:latin typeface="+mn-ea"/>
            </a:endParaRPr>
          </a:p>
        </p:txBody>
      </p:sp>
      <p:sp>
        <p:nvSpPr>
          <p:cNvPr id="31" name="오른쪽 화살표 30"/>
          <p:cNvSpPr/>
          <p:nvPr/>
        </p:nvSpPr>
        <p:spPr>
          <a:xfrm>
            <a:off x="2438392" y="2878971"/>
            <a:ext cx="216131" cy="299258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798306" y="4258204"/>
            <a:ext cx="681360" cy="50441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kern="0" dirty="0" smtClean="0">
                <a:latin typeface="+mn-ea"/>
              </a:rPr>
              <a:t>지자체</a:t>
            </a:r>
            <a:endParaRPr lang="en-US" altLang="ko-KR" sz="900" kern="0" dirty="0" smtClean="0">
              <a:latin typeface="+mn-ea"/>
            </a:endParaRPr>
          </a:p>
          <a:p>
            <a:pPr algn="ctr" latinLnBrk="0">
              <a:defRPr/>
            </a:pPr>
            <a:r>
              <a:rPr lang="ko-KR" altLang="en-US" sz="900" kern="0" dirty="0" smtClean="0">
                <a:latin typeface="+mn-ea"/>
              </a:rPr>
              <a:t>컨소시엄</a:t>
            </a:r>
            <a:endParaRPr lang="ko-KR" altLang="en-US" sz="900" kern="0" dirty="0">
              <a:latin typeface="+mn-ea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798304" y="3956205"/>
            <a:ext cx="681361" cy="281151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en-US" altLang="ko-KR" sz="900" b="1" kern="0" dirty="0" smtClean="0">
                <a:latin typeface="+mn-ea"/>
              </a:rPr>
              <a:t>EE</a:t>
            </a:r>
            <a:r>
              <a:rPr lang="ko-KR" altLang="en-US" sz="900" b="1" kern="0" dirty="0" smtClean="0">
                <a:latin typeface="+mn-ea"/>
              </a:rPr>
              <a:t>사업</a:t>
            </a:r>
            <a:endParaRPr lang="en-US" altLang="ko-KR" sz="900" b="1" kern="0" dirty="0" smtClean="0">
              <a:latin typeface="+mn-ea"/>
            </a:endParaRPr>
          </a:p>
          <a:p>
            <a:pPr algn="ctr" latinLnBrk="0">
              <a:defRPr/>
            </a:pPr>
            <a:r>
              <a:rPr lang="ko-KR" altLang="en-US" sz="900" b="1" kern="0" dirty="0" smtClean="0">
                <a:latin typeface="+mn-ea"/>
              </a:rPr>
              <a:t>신청</a:t>
            </a:r>
            <a:endParaRPr lang="ko-KR" altLang="en-US" sz="900" b="1" kern="0" dirty="0">
              <a:latin typeface="+mn-ea"/>
            </a:endParaRPr>
          </a:p>
        </p:txBody>
      </p:sp>
      <p:sp>
        <p:nvSpPr>
          <p:cNvPr id="34" name="오른쪽 화살표 33"/>
          <p:cNvSpPr/>
          <p:nvPr/>
        </p:nvSpPr>
        <p:spPr>
          <a:xfrm>
            <a:off x="534783" y="4100938"/>
            <a:ext cx="216131" cy="299258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1790291" y="3928467"/>
            <a:ext cx="681360" cy="33916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kern="0" dirty="0" err="1" smtClean="0">
                <a:latin typeface="+mn-ea"/>
              </a:rPr>
              <a:t>시설개체</a:t>
            </a:r>
            <a:r>
              <a:rPr lang="ko-KR" altLang="en-US" sz="900" kern="0" dirty="0" smtClean="0">
                <a:latin typeface="+mn-ea"/>
              </a:rPr>
              <a:t> </a:t>
            </a:r>
            <a:endParaRPr lang="ko-KR" altLang="en-US" sz="900" kern="0" dirty="0">
              <a:latin typeface="+mn-ea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1790289" y="3626467"/>
            <a:ext cx="681361" cy="281151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b="1" kern="0" dirty="0" err="1" smtClean="0">
                <a:latin typeface="+mn-ea"/>
              </a:rPr>
              <a:t>효율투자</a:t>
            </a:r>
            <a:endParaRPr lang="ko-KR" altLang="en-US" sz="900" b="1" kern="0" dirty="0">
              <a:latin typeface="+mn-ea"/>
            </a:endParaRPr>
          </a:p>
        </p:txBody>
      </p:sp>
      <p:sp>
        <p:nvSpPr>
          <p:cNvPr id="37" name="오른쪽 화살표 36"/>
          <p:cNvSpPr/>
          <p:nvPr/>
        </p:nvSpPr>
        <p:spPr>
          <a:xfrm>
            <a:off x="1526768" y="4095403"/>
            <a:ext cx="216131" cy="299258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1793060" y="4637823"/>
            <a:ext cx="681360" cy="50441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kern="0" dirty="0" err="1" smtClean="0">
                <a:latin typeface="+mn-ea"/>
              </a:rPr>
              <a:t>상호학습</a:t>
            </a:r>
            <a:endParaRPr lang="en-US" altLang="ko-KR" sz="900" kern="0" dirty="0" smtClean="0">
              <a:latin typeface="+mn-ea"/>
            </a:endParaRPr>
          </a:p>
          <a:p>
            <a:pPr algn="ctr" latinLnBrk="0">
              <a:defRPr/>
            </a:pPr>
            <a:r>
              <a:rPr lang="ko-KR" altLang="en-US" sz="900" kern="0" dirty="0" smtClean="0">
                <a:latin typeface="+mn-ea"/>
              </a:rPr>
              <a:t>전문가</a:t>
            </a:r>
            <a:endParaRPr lang="en-US" altLang="ko-KR" sz="900" kern="0" dirty="0" smtClean="0">
              <a:latin typeface="+mn-ea"/>
            </a:endParaRPr>
          </a:p>
          <a:p>
            <a:pPr algn="ctr" latinLnBrk="0">
              <a:defRPr/>
            </a:pPr>
            <a:r>
              <a:rPr lang="ko-KR" altLang="en-US" sz="900" kern="0" dirty="0" smtClean="0">
                <a:latin typeface="+mn-ea"/>
              </a:rPr>
              <a:t>세미나</a:t>
            </a:r>
            <a:endParaRPr lang="ko-KR" altLang="en-US" sz="900" kern="0" dirty="0">
              <a:latin typeface="+mn-ea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1793058" y="4335824"/>
            <a:ext cx="681361" cy="281151"/>
          </a:xfrm>
          <a:prstGeom prst="rect">
            <a:avLst/>
          </a:prstGeom>
          <a:solidFill>
            <a:srgbClr val="FFFF00">
              <a:alpha val="80000"/>
            </a:srgb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b="1" kern="0" dirty="0" err="1" smtClean="0">
                <a:latin typeface="+mn-ea"/>
              </a:rPr>
              <a:t>학습모임</a:t>
            </a:r>
            <a:endParaRPr lang="en-US" altLang="ko-KR" sz="900" b="1" kern="0" dirty="0" smtClean="0">
              <a:latin typeface="+mn-ea"/>
            </a:endParaRPr>
          </a:p>
          <a:p>
            <a:pPr algn="ctr" latinLnBrk="0">
              <a:defRPr/>
            </a:pPr>
            <a:r>
              <a:rPr lang="en-US" altLang="ko-KR" sz="900" b="1" kern="0" dirty="0" smtClean="0">
                <a:latin typeface="+mn-ea"/>
              </a:rPr>
              <a:t>(2~3</a:t>
            </a:r>
            <a:r>
              <a:rPr lang="ko-KR" altLang="en-US" sz="900" b="1" kern="0" dirty="0" smtClean="0">
                <a:latin typeface="+mn-ea"/>
              </a:rPr>
              <a:t>회</a:t>
            </a:r>
            <a:r>
              <a:rPr lang="en-US" altLang="ko-KR" sz="900" b="1" kern="0" dirty="0" smtClean="0">
                <a:latin typeface="+mn-ea"/>
              </a:rPr>
              <a:t>)</a:t>
            </a:r>
            <a:endParaRPr lang="ko-KR" altLang="en-US" sz="900" b="1" kern="0" dirty="0">
              <a:latin typeface="+mn-ea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D92331A5-5295-46D1-8134-8E06DAB00827}"/>
              </a:ext>
            </a:extLst>
          </p:cNvPr>
          <p:cNvSpPr/>
          <p:nvPr/>
        </p:nvSpPr>
        <p:spPr>
          <a:xfrm>
            <a:off x="2771193" y="4269286"/>
            <a:ext cx="681360" cy="50441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kern="0" dirty="0" err="1" smtClean="0">
                <a:latin typeface="+mn-ea"/>
              </a:rPr>
              <a:t>비용지원</a:t>
            </a:r>
            <a:endParaRPr lang="en-US" altLang="ko-KR" sz="900" kern="0" dirty="0" smtClean="0">
              <a:latin typeface="+mn-ea"/>
            </a:endParaRPr>
          </a:p>
          <a:p>
            <a:pPr algn="ctr" latinLnBrk="0">
              <a:defRPr/>
            </a:pPr>
            <a:r>
              <a:rPr lang="ko-KR" altLang="en-US" sz="900" kern="0" dirty="0" smtClean="0">
                <a:latin typeface="+mn-ea"/>
              </a:rPr>
              <a:t>우수사례도출</a:t>
            </a:r>
            <a:endParaRPr lang="ko-KR" altLang="en-US" sz="900" kern="0" dirty="0">
              <a:latin typeface="+mn-ea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058E24A4-F751-451F-9AB8-EBD129185A5F}"/>
              </a:ext>
            </a:extLst>
          </p:cNvPr>
          <p:cNvSpPr/>
          <p:nvPr/>
        </p:nvSpPr>
        <p:spPr>
          <a:xfrm>
            <a:off x="2771191" y="3967287"/>
            <a:ext cx="681361" cy="281151"/>
          </a:xfrm>
          <a:prstGeom prst="rect">
            <a:avLst/>
          </a:prstGeom>
          <a:solidFill>
            <a:schemeClr val="tx2">
              <a:lumMod val="20000"/>
              <a:lumOff val="80000"/>
              <a:alpha val="80000"/>
            </a:schemeClr>
          </a:solidFill>
          <a:ln w="9525" cap="flat" cmpd="sng" algn="ctr">
            <a:solidFill>
              <a:schemeClr val="bg1">
                <a:lumMod val="75000"/>
              </a:schemeClr>
            </a:solidFill>
            <a:prstDash val="sysDot"/>
            <a:miter lim="800000"/>
          </a:ln>
          <a:effectLst/>
        </p:spPr>
        <p:txBody>
          <a:bodyPr rtlCol="0" anchor="ctr"/>
          <a:lstStyle/>
          <a:p>
            <a:pPr algn="ctr" latinLnBrk="0">
              <a:defRPr/>
            </a:pPr>
            <a:r>
              <a:rPr lang="ko-KR" altLang="en-US" sz="900" b="1" kern="0" dirty="0" smtClean="0">
                <a:latin typeface="+mn-ea"/>
              </a:rPr>
              <a:t>모니터링</a:t>
            </a:r>
            <a:endParaRPr lang="en-US" altLang="ko-KR" sz="900" b="1" kern="0" dirty="0" smtClean="0">
              <a:latin typeface="+mn-ea"/>
            </a:endParaRPr>
          </a:p>
          <a:p>
            <a:pPr algn="ctr" latinLnBrk="0">
              <a:defRPr/>
            </a:pPr>
            <a:r>
              <a:rPr lang="ko-KR" altLang="en-US" sz="900" b="1" kern="0" dirty="0" smtClean="0">
                <a:latin typeface="+mn-ea"/>
              </a:rPr>
              <a:t>평가</a:t>
            </a:r>
            <a:endParaRPr lang="ko-KR" altLang="en-US" sz="900" b="1" kern="0" dirty="0">
              <a:latin typeface="+mn-ea"/>
            </a:endParaRPr>
          </a:p>
        </p:txBody>
      </p:sp>
      <p:sp>
        <p:nvSpPr>
          <p:cNvPr id="45" name="오른쪽 화살표 44"/>
          <p:cNvSpPr/>
          <p:nvPr/>
        </p:nvSpPr>
        <p:spPr>
          <a:xfrm>
            <a:off x="2507670" y="4112020"/>
            <a:ext cx="216131" cy="299258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100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7449" y="2983691"/>
            <a:ext cx="7146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b="1"/>
              <a:t>감사합니다</a:t>
            </a:r>
            <a:endParaRPr lang="ko-KR" altLang="en-US" sz="4800" b="1" dirty="0"/>
          </a:p>
        </p:txBody>
      </p:sp>
      <p:sp>
        <p:nvSpPr>
          <p:cNvPr id="8" name="액자 7"/>
          <p:cNvSpPr/>
          <p:nvPr/>
        </p:nvSpPr>
        <p:spPr>
          <a:xfrm>
            <a:off x="290557" y="324740"/>
            <a:ext cx="8520157" cy="6221339"/>
          </a:xfrm>
          <a:prstGeom prst="frame">
            <a:avLst>
              <a:gd name="adj1" fmla="val 1374"/>
            </a:avLst>
          </a:prstGeom>
          <a:gradFill>
            <a:gsLst>
              <a:gs pos="66000">
                <a:srgbClr val="00B0F0">
                  <a:alpha val="80000"/>
                </a:srgbClr>
              </a:gs>
              <a:gs pos="40000">
                <a:srgbClr val="0070C0">
                  <a:alpha val="80000"/>
                </a:srgbClr>
              </a:gs>
              <a:gs pos="21000">
                <a:schemeClr val="tx2">
                  <a:lumMod val="75000"/>
                  <a:alpha val="80000"/>
                </a:schemeClr>
              </a:gs>
              <a:gs pos="86000">
                <a:srgbClr val="0070C0">
                  <a:alpha val="80000"/>
                </a:srgbClr>
              </a:gs>
            </a:gsLst>
            <a:lin ang="54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11" name="Picture 2" descr="C:\Users\pyh\Desktop\tab3__쒓렇_덉쿂_01醫뚯슦議고빀_援_Ц援_쁺臾명븳臾명븳_곷Ц_01援_Ц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989" y="756981"/>
            <a:ext cx="2017117" cy="453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68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7953</TotalTime>
  <Words>1959</Words>
  <Application>Microsoft Office PowerPoint</Application>
  <PresentationFormat>화면 슬라이드 쇼(4:3)</PresentationFormat>
  <Paragraphs>363</Paragraphs>
  <Slides>17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4" baseType="lpstr">
      <vt:lpstr>HY견고딕</vt:lpstr>
      <vt:lpstr>나눔스퀘어_ac Bold</vt:lpstr>
      <vt:lpstr>맑은 고딕</vt:lpstr>
      <vt:lpstr>Arial</vt:lpstr>
      <vt:lpstr>Tahoma</vt:lpstr>
      <vt:lpstr>Wingdings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1</dc:creator>
  <cp:lastModifiedBy>주동현</cp:lastModifiedBy>
  <cp:revision>884</cp:revision>
  <cp:lastPrinted>2021-01-26T08:23:58Z</cp:lastPrinted>
  <dcterms:created xsi:type="dcterms:W3CDTF">2019-08-22T06:48:57Z</dcterms:created>
  <dcterms:modified xsi:type="dcterms:W3CDTF">2021-01-26T08:36:00Z</dcterms:modified>
</cp:coreProperties>
</file>